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45"/>
  </p:notesMasterIdLst>
  <p:handoutMasterIdLst>
    <p:handoutMasterId r:id="rId46"/>
  </p:handoutMasterIdLst>
  <p:sldIdLst>
    <p:sldId id="302" r:id="rId2"/>
    <p:sldId id="312" r:id="rId3"/>
    <p:sldId id="304" r:id="rId4"/>
    <p:sldId id="305" r:id="rId5"/>
    <p:sldId id="313" r:id="rId6"/>
    <p:sldId id="314" r:id="rId7"/>
    <p:sldId id="315" r:id="rId8"/>
    <p:sldId id="316" r:id="rId9"/>
    <p:sldId id="317" r:id="rId10"/>
    <p:sldId id="319" r:id="rId11"/>
    <p:sldId id="318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258" r:id="rId44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7F5"/>
    <a:srgbClr val="7E60EE"/>
    <a:srgbClr val="2630FA"/>
    <a:srgbClr val="4F0CF8"/>
    <a:srgbClr val="481DE7"/>
    <a:srgbClr val="660033"/>
    <a:srgbClr val="FF3300"/>
    <a:srgbClr val="008000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4" autoAdjust="0"/>
    <p:restoredTop sz="94660"/>
  </p:normalViewPr>
  <p:slideViewPr>
    <p:cSldViewPr>
      <p:cViewPr varScale="1">
        <p:scale>
          <a:sx n="116" d="100"/>
          <a:sy n="116" d="100"/>
        </p:scale>
        <p:origin x="-648" y="-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3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9B8D8D-74C6-43B8-BA15-D443C692D5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1590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8E368F-FF03-49A0-BDD0-3B710A71F2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65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"/>
          <a:stretch/>
        </p:blipFill>
        <p:spPr>
          <a:xfrm>
            <a:off x="3177542" y="0"/>
            <a:ext cx="4928951" cy="55172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3516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rgbClr val="F2F2F2"/>
          </a:solidFill>
          <a:ln w="38100">
            <a:solidFill>
              <a:srgbClr val="7E6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7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0" y="2489393"/>
            <a:ext cx="12192000" cy="1125853"/>
          </a:xfrm>
          <a:solidFill>
            <a:srgbClr val="F2F2F2"/>
          </a:solidFill>
        </p:spPr>
        <p:txBody>
          <a:bodyPr/>
          <a:lstStyle>
            <a:lvl1pPr algn="ctr"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903" y="4725121"/>
            <a:ext cx="1330269" cy="17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492537" y="2542622"/>
            <a:ext cx="8908026" cy="4054730"/>
          </a:xfrm>
        </p:spPr>
        <p:txBody>
          <a:bodyPr/>
          <a:lstStyle>
            <a:lvl1pPr marL="265113" indent="-2651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 dirty="0" smtClean="0"/>
              <a:t>스타일을 편집합니다</a:t>
            </a:r>
            <a:endParaRPr lang="ko-KR" altLang="en-US" dirty="0"/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7E60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4E27F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 smtClean="0">
                <a:solidFill>
                  <a:srgbClr val="1877AC"/>
                </a:solidFill>
              </a:rPr>
              <a:t>`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7766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481DE7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 dirty="0" smtClean="0"/>
              <a:t>스타일을 </a:t>
            </a:r>
            <a:r>
              <a:rPr lang="ko-KR" altLang="en-US" dirty="0"/>
              <a:t>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</a:t>
            </a:r>
            <a:r>
              <a:rPr lang="ko-KR" altLang="en-US" dirty="0" smtClean="0"/>
              <a:t>수준</a:t>
            </a:r>
            <a:endParaRPr lang="ko-KR" altLang="en-US" dirty="0"/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7E60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4E27F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09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7E60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4E27F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64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458759" y="6309321"/>
            <a:ext cx="30861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Copyright </a:t>
            </a: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 Hanbit Academy, Inc.</a:t>
            </a:r>
          </a:p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All rights reserved.</a:t>
            </a:r>
            <a:endParaRPr lang="ko-KR" altLang="ko-KR" sz="1100" b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516685"/>
            <a:ext cx="229891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2022-07-25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0" y="5517232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12 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네트워크 프로그래밍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260648"/>
            <a:ext cx="1794862" cy="3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소켓 시스템 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3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socket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socket( ) </a:t>
            </a:r>
            <a:r>
              <a:rPr lang="ko-KR" altLang="en-US" b="0" dirty="0" smtClean="0"/>
              <a:t>함수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데이터 </a:t>
            </a:r>
            <a:r>
              <a:rPr lang="ko-KR" altLang="en-US" b="0" dirty="0"/>
              <a:t>전송에 사용되는 소켓을 생성할 때 </a:t>
            </a:r>
            <a:r>
              <a:rPr lang="ko-KR" altLang="en-US" b="0" dirty="0" smtClean="0"/>
              <a:t>호출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소켓을 </a:t>
            </a:r>
            <a:r>
              <a:rPr lang="ko-KR" altLang="en-US" b="0" dirty="0"/>
              <a:t>성공적으로 </a:t>
            </a:r>
            <a:r>
              <a:rPr lang="ko-KR" altLang="en-US" b="0" dirty="0" smtClean="0"/>
              <a:t>생성하면 </a:t>
            </a:r>
            <a:r>
              <a:rPr lang="ko-KR" altLang="en-US" b="0" dirty="0"/>
              <a:t>소켓 </a:t>
            </a:r>
            <a:r>
              <a:rPr lang="ko-KR" altLang="en-US" b="0" dirty="0" err="1"/>
              <a:t>디스크립터를</a:t>
            </a:r>
            <a:r>
              <a:rPr lang="ko-KR" altLang="en-US" b="0" dirty="0"/>
              <a:t> </a:t>
            </a:r>
            <a:r>
              <a:rPr lang="ko-KR" altLang="en-US" b="0" dirty="0" smtClean="0"/>
              <a:t>반환</a:t>
            </a:r>
            <a:endParaRPr lang="en-US" altLang="ko-KR" b="0" dirty="0" smtClean="0"/>
          </a:p>
          <a:p>
            <a:pPr lvl="1"/>
            <a:r>
              <a:rPr lang="en-US" altLang="ko-KR" dirty="0"/>
              <a:t>socket( ) </a:t>
            </a:r>
            <a:r>
              <a:rPr lang="ko-KR" altLang="en-US" dirty="0"/>
              <a:t>함수의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lvl="2"/>
            <a:r>
              <a:rPr lang="en-US" altLang="ko-KR" b="0" dirty="0"/>
              <a:t>domain</a:t>
            </a:r>
            <a:r>
              <a:rPr lang="ko-KR" altLang="en-US" b="0" dirty="0"/>
              <a:t>은 </a:t>
            </a:r>
            <a:r>
              <a:rPr lang="en-US" altLang="ko-KR" b="0" dirty="0"/>
              <a:t>AF_UNIX, AF_INET </a:t>
            </a:r>
            <a:r>
              <a:rPr lang="ko-KR" altLang="en-US" b="0" dirty="0"/>
              <a:t>등과 같이 </a:t>
            </a:r>
            <a:r>
              <a:rPr lang="ko-KR" altLang="en-US" b="0" dirty="0" smtClean="0"/>
              <a:t>사용할 프로토콜의 도메인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type</a:t>
            </a:r>
            <a:r>
              <a:rPr lang="ko-KR" altLang="en-US" b="0" dirty="0"/>
              <a:t>은 </a:t>
            </a:r>
            <a:r>
              <a:rPr lang="en-US" altLang="ko-KR" b="0" dirty="0"/>
              <a:t>SOCK_STREAM, SOCK_DGRAM </a:t>
            </a:r>
            <a:r>
              <a:rPr lang="ko-KR" altLang="en-US" b="0" dirty="0"/>
              <a:t>등의 서비스 </a:t>
            </a:r>
            <a:r>
              <a:rPr lang="ko-KR" altLang="en-US" b="0" dirty="0" smtClean="0"/>
              <a:t>유형</a:t>
            </a:r>
            <a:endParaRPr lang="en-US" altLang="ko-KR" b="0" dirty="0"/>
          </a:p>
          <a:p>
            <a:pPr lvl="2"/>
            <a:r>
              <a:rPr lang="en-US" altLang="ko-KR" b="0" dirty="0" smtClean="0"/>
              <a:t>protocol</a:t>
            </a:r>
            <a:r>
              <a:rPr lang="ko-KR" altLang="en-US" b="0" dirty="0"/>
              <a:t>은 대개 </a:t>
            </a:r>
            <a:r>
              <a:rPr lang="en-US" altLang="ko-KR" b="0" dirty="0"/>
              <a:t>0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지정해 </a:t>
            </a:r>
            <a:r>
              <a:rPr lang="ko-KR" altLang="en-US" b="0" dirty="0"/>
              <a:t>시스템에서 적절한 프로토콜을 선택하도록 </a:t>
            </a:r>
            <a:r>
              <a:rPr lang="ko-KR" altLang="en-US" b="0" dirty="0" smtClean="0"/>
              <a:t>설정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인터넷 </a:t>
            </a:r>
            <a:r>
              <a:rPr lang="ko-KR" altLang="en-US" b="0" dirty="0"/>
              <a:t>도메인을 의미하는 </a:t>
            </a:r>
            <a:r>
              <a:rPr lang="en-US" altLang="ko-KR" b="0" dirty="0"/>
              <a:t>AF_INET</a:t>
            </a:r>
            <a:r>
              <a:rPr lang="ko-KR" altLang="en-US" b="0" dirty="0"/>
              <a:t>을 예로 들면 연결형 서비스는 </a:t>
            </a:r>
            <a:r>
              <a:rPr lang="en-US" altLang="ko-KR" b="0" dirty="0"/>
              <a:t>TCP </a:t>
            </a:r>
            <a:r>
              <a:rPr lang="ko-KR" altLang="en-US" b="0" dirty="0"/>
              <a:t>프로토콜을</a:t>
            </a:r>
            <a:r>
              <a:rPr lang="en-US" altLang="ko-KR" b="0" dirty="0" smtClean="0"/>
              <a:t>, </a:t>
            </a:r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서비스는 </a:t>
            </a:r>
            <a:r>
              <a:rPr lang="en-US" altLang="ko-KR" b="0" dirty="0"/>
              <a:t>UDP </a:t>
            </a:r>
            <a:r>
              <a:rPr lang="ko-KR" altLang="en-US" b="0" dirty="0"/>
              <a:t>프로토콜을 </a:t>
            </a:r>
            <a:r>
              <a:rPr lang="ko-KR" altLang="en-US" b="0" dirty="0" smtClean="0"/>
              <a:t>선택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257800"/>
            <a:ext cx="8120063" cy="12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71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socket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일반적으로 사용되는 </a:t>
            </a:r>
            <a:r>
              <a:rPr lang="en-US" altLang="ko-KR" b="0" dirty="0"/>
              <a:t>socket( ) </a:t>
            </a:r>
            <a:r>
              <a:rPr lang="ko-KR" altLang="en-US" b="0" dirty="0"/>
              <a:t>함수의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676400"/>
            <a:ext cx="7696200" cy="143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7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bind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b="0" dirty="0" smtClean="0"/>
              <a:t>socket( ) </a:t>
            </a:r>
            <a:r>
              <a:rPr lang="ko-KR" altLang="en-US" b="0" dirty="0" smtClean="0"/>
              <a:t>함수로 소켓을 생성하면 소켓 </a:t>
            </a:r>
            <a:r>
              <a:rPr lang="ko-KR" altLang="en-US" b="0" dirty="0" err="1"/>
              <a:t>디스크립터가</a:t>
            </a:r>
            <a:r>
              <a:rPr lang="ko-KR" altLang="en-US" b="0" dirty="0"/>
              <a:t> </a:t>
            </a:r>
            <a:r>
              <a:rPr lang="ko-KR" altLang="en-US" b="0" dirty="0" smtClean="0"/>
              <a:t>반환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 </a:t>
            </a:r>
            <a:r>
              <a:rPr lang="ko-KR" altLang="en-US" b="0" dirty="0"/>
              <a:t>디스크립터를</a:t>
            </a:r>
            <a:r>
              <a:rPr lang="ko-KR" altLang="en-US" b="0" dirty="0"/>
              <a:t> 이용해 </a:t>
            </a:r>
            <a:r>
              <a:rPr lang="ko-KR" altLang="en-US" b="0" dirty="0" smtClean="0"/>
              <a:t>상대 </a:t>
            </a:r>
            <a:r>
              <a:rPr lang="ko-KR" altLang="en-US" b="0" dirty="0"/>
              <a:t>프로세스와 통신하려면 먼저 생성된 소켓에 주소를 부여해야 </a:t>
            </a:r>
            <a:r>
              <a:rPr lang="ko-KR" altLang="en-US" dirty="0"/>
              <a:t>함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이때 </a:t>
            </a:r>
            <a:r>
              <a:rPr lang="en-US" altLang="ko-KR" b="0" dirty="0"/>
              <a:t>bind( ) </a:t>
            </a:r>
            <a:r>
              <a:rPr lang="ko-KR" altLang="en-US" b="0" dirty="0" smtClean="0"/>
              <a:t>함수가 소켓에 </a:t>
            </a:r>
            <a:r>
              <a:rPr lang="ko-KR" altLang="en-US" b="0" dirty="0"/>
              <a:t>주소를 </a:t>
            </a:r>
            <a:r>
              <a:rPr lang="ko-KR" altLang="en-US" b="0" dirty="0" smtClean="0"/>
              <a:t>부여</a:t>
            </a:r>
            <a:endParaRPr lang="en-US" altLang="ko-KR" b="0" dirty="0" smtClean="0"/>
          </a:p>
          <a:p>
            <a:pPr lvl="2"/>
            <a:r>
              <a:rPr lang="ko-KR" altLang="en-US" b="0" dirty="0"/>
              <a:t>이후에 </a:t>
            </a:r>
            <a:r>
              <a:rPr lang="en-US" altLang="ko-KR" b="0" dirty="0"/>
              <a:t>connect( )</a:t>
            </a:r>
            <a:r>
              <a:rPr lang="ko-KR" altLang="en-US" b="0" dirty="0"/>
              <a:t>와 </a:t>
            </a:r>
            <a:r>
              <a:rPr lang="en-US" altLang="ko-KR" b="0" dirty="0"/>
              <a:t>accept( ) </a:t>
            </a:r>
            <a:r>
              <a:rPr lang="ko-KR" altLang="en-US" b="0" dirty="0"/>
              <a:t>함수는 연결을 설정하는 </a:t>
            </a:r>
            <a:r>
              <a:rPr lang="ko-KR" altLang="en-US" b="0" dirty="0" smtClean="0"/>
              <a:t>과정에서 </a:t>
            </a:r>
            <a:r>
              <a:rPr lang="ko-KR" altLang="en-US" b="0" dirty="0" err="1" smtClean="0"/>
              <a:t>바인딩된</a:t>
            </a:r>
            <a:r>
              <a:rPr lang="ko-KR" altLang="en-US" b="0" dirty="0" smtClean="0"/>
              <a:t> </a:t>
            </a:r>
            <a:r>
              <a:rPr lang="ko-KR" altLang="en-US" b="0" dirty="0"/>
              <a:t>소켓 주소를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1"/>
            <a:r>
              <a:rPr lang="en-US" altLang="ko-KR" dirty="0"/>
              <a:t>bind( ) </a:t>
            </a:r>
            <a:r>
              <a:rPr lang="ko-KR" altLang="en-US" dirty="0"/>
              <a:t>함수의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lvl="2"/>
            <a:r>
              <a:rPr lang="en-US" altLang="ko-KR" b="0" dirty="0"/>
              <a:t>s</a:t>
            </a:r>
            <a:r>
              <a:rPr lang="ko-KR" altLang="en-US" b="0" dirty="0"/>
              <a:t>는 </a:t>
            </a:r>
            <a:r>
              <a:rPr lang="en-US" altLang="ko-KR" b="0" dirty="0"/>
              <a:t>socket( ) </a:t>
            </a:r>
            <a:r>
              <a:rPr lang="ko-KR" altLang="en-US" b="0" dirty="0"/>
              <a:t>함수의 반환 값인 소켓 디스크립터 번호</a:t>
            </a:r>
          </a:p>
          <a:p>
            <a:pPr lvl="2"/>
            <a:r>
              <a:rPr lang="en-US" altLang="ko-KR" b="0" dirty="0" smtClean="0"/>
              <a:t>name</a:t>
            </a:r>
            <a:r>
              <a:rPr lang="ko-KR" altLang="en-US" b="0" dirty="0"/>
              <a:t>은 바인딩할</a:t>
            </a:r>
            <a:r>
              <a:rPr lang="ko-KR" altLang="en-US" b="0" dirty="0"/>
              <a:t> 소켓 </a:t>
            </a:r>
            <a:r>
              <a:rPr lang="ko-KR" altLang="en-US" b="0" dirty="0" smtClean="0"/>
              <a:t>주소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namelen</a:t>
            </a:r>
            <a:r>
              <a:rPr lang="ko-KR" altLang="en-US" b="0" dirty="0"/>
              <a:t>은 </a:t>
            </a:r>
            <a:r>
              <a:rPr lang="en-US" altLang="ko-KR" b="0" dirty="0"/>
              <a:t>name</a:t>
            </a:r>
            <a:r>
              <a:rPr lang="ko-KR" altLang="en-US" b="0" dirty="0"/>
              <a:t>에 보관된 주소의 </a:t>
            </a:r>
            <a:r>
              <a:rPr lang="ko-KR" altLang="en-US" b="0" dirty="0" smtClean="0"/>
              <a:t>크기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53000"/>
            <a:ext cx="8305800" cy="12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0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도메인의 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AF_UNIX </a:t>
            </a:r>
            <a:r>
              <a:rPr lang="ko-KR" altLang="en-US" b="0" dirty="0"/>
              <a:t>도메인에서 주소를 부여하는 </a:t>
            </a:r>
            <a:r>
              <a:rPr lang="ko-KR" altLang="en-US" b="0" dirty="0" smtClean="0"/>
              <a:t>예</a:t>
            </a:r>
            <a:endParaRPr lang="en-US" altLang="ko-KR" b="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7100270" cy="49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도메인의 예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인터넷 도메인의 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701206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4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유닉스 도메인의 예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b="0" dirty="0"/>
              <a:t>[</a:t>
            </a:r>
            <a:r>
              <a:rPr lang="ko-KR" altLang="en-US" b="0" dirty="0"/>
              <a:t>예제 </a:t>
            </a:r>
            <a:r>
              <a:rPr lang="en-US" altLang="ko-KR" b="0" dirty="0"/>
              <a:t>12-2]</a:t>
            </a:r>
            <a:r>
              <a:rPr lang="ko-KR" altLang="en-US" b="0" dirty="0"/>
              <a:t>에서 </a:t>
            </a:r>
            <a:r>
              <a:rPr lang="en-US" altLang="ko-KR" b="0" dirty="0"/>
              <a:t>IP </a:t>
            </a:r>
            <a:r>
              <a:rPr lang="ko-KR" altLang="en-US" b="0" dirty="0"/>
              <a:t>주소와 포트 번호를 변수에 기록하기 전에 </a:t>
            </a:r>
            <a:r>
              <a:rPr lang="en-US" altLang="ko-KR" b="0" dirty="0"/>
              <a:t>htonl( )</a:t>
            </a:r>
            <a:r>
              <a:rPr lang="ko-KR" altLang="en-US" b="0" dirty="0"/>
              <a:t>과 </a:t>
            </a:r>
            <a:r>
              <a:rPr lang="en-US" altLang="ko-KR" b="0" dirty="0"/>
              <a:t>htons</a:t>
            </a:r>
            <a:r>
              <a:rPr lang="en-US" altLang="ko-KR" b="0" dirty="0"/>
              <a:t>( ) </a:t>
            </a:r>
            <a:r>
              <a:rPr lang="ko-KR" altLang="en-US" b="0" dirty="0" smtClean="0"/>
              <a:t>함수를 사용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데이터를 </a:t>
            </a:r>
            <a:r>
              <a:rPr lang="ko-KR" altLang="en-US" b="0" dirty="0"/>
              <a:t>전송하기 전에 개별 컴퓨터의 바이트 순서를 네트워크 바이트 순서로 </a:t>
            </a:r>
            <a:r>
              <a:rPr lang="ko-KR" altLang="en-US" b="0" dirty="0" smtClean="0"/>
              <a:t>변환할 때 </a:t>
            </a:r>
            <a:r>
              <a:rPr lang="en-US" altLang="ko-KR" b="0" dirty="0" err="1" smtClean="0"/>
              <a:t>htonl</a:t>
            </a:r>
            <a:r>
              <a:rPr lang="en-US" altLang="ko-KR" b="0" dirty="0"/>
              <a:t>( )</a:t>
            </a:r>
            <a:r>
              <a:rPr lang="ko-KR" altLang="en-US" b="0" dirty="0"/>
              <a:t>과 </a:t>
            </a:r>
            <a:r>
              <a:rPr lang="en-US" altLang="ko-KR" b="0" dirty="0"/>
              <a:t>htons( ) </a:t>
            </a:r>
            <a:r>
              <a:rPr lang="ko-KR" altLang="en-US" b="0" dirty="0"/>
              <a:t>함수가 </a:t>
            </a:r>
            <a:r>
              <a:rPr lang="ko-KR" altLang="en-US" b="0" dirty="0" smtClean="0"/>
              <a:t>담당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반대로 </a:t>
            </a:r>
            <a:r>
              <a:rPr lang="ko-KR" altLang="en-US" b="0" dirty="0"/>
              <a:t>데이터를 수신할 때는 네트워크 바이트 </a:t>
            </a:r>
            <a:r>
              <a:rPr lang="ko-KR" altLang="en-US" b="0" dirty="0" smtClean="0"/>
              <a:t>순서를 개별 </a:t>
            </a:r>
            <a:r>
              <a:rPr lang="ko-KR" altLang="en-US" b="0" dirty="0"/>
              <a:t>컴퓨터의 바이트 순서로 변환해야 하며</a:t>
            </a:r>
            <a:r>
              <a:rPr lang="en-US" altLang="ko-KR" b="0" dirty="0"/>
              <a:t>, </a:t>
            </a:r>
            <a:r>
              <a:rPr lang="ko-KR" altLang="en-US" b="0" dirty="0"/>
              <a:t>이는 </a:t>
            </a:r>
            <a:r>
              <a:rPr lang="en-US" altLang="ko-KR" b="0" dirty="0"/>
              <a:t>ntohl( )</a:t>
            </a:r>
            <a:r>
              <a:rPr lang="ko-KR" altLang="en-US" b="0" dirty="0"/>
              <a:t>과 </a:t>
            </a:r>
            <a:r>
              <a:rPr lang="en-US" altLang="ko-KR" b="0" dirty="0"/>
              <a:t>ntohs</a:t>
            </a:r>
            <a:r>
              <a:rPr lang="en-US" altLang="ko-KR" b="0" dirty="0"/>
              <a:t>( ) </a:t>
            </a:r>
            <a:r>
              <a:rPr lang="ko-KR" altLang="en-US" b="0" dirty="0" smtClean="0"/>
              <a:t>함수가 담당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16" y="3200400"/>
            <a:ext cx="8020050" cy="24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9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listen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listen( ) </a:t>
            </a:r>
            <a:r>
              <a:rPr lang="ko-KR" altLang="en-US" b="0" dirty="0" smtClean="0"/>
              <a:t>함수는 </a:t>
            </a:r>
            <a:r>
              <a:rPr lang="ko-KR" altLang="en-US" b="0" dirty="0"/>
              <a:t>서버 프로세스에서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pPr lvl="1"/>
            <a:r>
              <a:rPr lang="en-US" altLang="ko-KR" dirty="0"/>
              <a:t>listen( ) </a:t>
            </a:r>
            <a:r>
              <a:rPr lang="ko-KR" altLang="en-US" dirty="0" smtClean="0"/>
              <a:t>함수의 </a:t>
            </a:r>
            <a:r>
              <a:rPr lang="ko-KR" altLang="en-US" b="0" dirty="0" smtClean="0"/>
              <a:t>사용법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listen</a:t>
            </a:r>
            <a:r>
              <a:rPr lang="en-US" altLang="ko-KR" b="0" dirty="0"/>
              <a:t>( ) </a:t>
            </a:r>
            <a:r>
              <a:rPr lang="ko-KR" altLang="en-US" b="0" dirty="0"/>
              <a:t>함수는 </a:t>
            </a:r>
            <a:r>
              <a:rPr lang="en-US" altLang="ko-KR" b="0" dirty="0"/>
              <a:t>s</a:t>
            </a:r>
            <a:r>
              <a:rPr lang="ko-KR" altLang="en-US" b="0" dirty="0"/>
              <a:t>가 </a:t>
            </a:r>
            <a:r>
              <a:rPr lang="ko-KR" altLang="en-US" b="0" dirty="0" smtClean="0"/>
              <a:t>가리키는 </a:t>
            </a:r>
            <a:r>
              <a:rPr lang="ko-KR" altLang="en-US" b="0" dirty="0"/>
              <a:t>소켓에서 대기할 수 있는 클라이언트의 연결 요청 개수를 </a:t>
            </a:r>
            <a:r>
              <a:rPr lang="ko-KR" altLang="en-US" b="0" dirty="0" smtClean="0"/>
              <a:t>지정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일반적으로 </a:t>
            </a:r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서비스에서는 이 함수를 사용하지 않고 </a:t>
            </a:r>
            <a:r>
              <a:rPr lang="ko-KR" altLang="en-US" b="0" dirty="0"/>
              <a:t>연결형</a:t>
            </a:r>
            <a:r>
              <a:rPr lang="ko-KR" altLang="en-US" b="0" dirty="0"/>
              <a:t> 서비스에서만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backlog </a:t>
            </a:r>
            <a:r>
              <a:rPr lang="ko-KR" altLang="en-US" b="0" dirty="0" smtClean="0"/>
              <a:t>값은 보통 </a:t>
            </a:r>
            <a:r>
              <a:rPr lang="en-US" altLang="ko-KR" b="0" dirty="0"/>
              <a:t>5</a:t>
            </a:r>
            <a:r>
              <a:rPr lang="ko-KR" altLang="en-US" b="0" dirty="0"/>
              <a:t>로 </a:t>
            </a:r>
            <a:r>
              <a:rPr lang="ko-KR" altLang="en-US" b="0" dirty="0" smtClean="0"/>
              <a:t>지정</a:t>
            </a:r>
            <a:endParaRPr lang="en-US" altLang="ko-KR" b="0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80"/>
          <a:stretch/>
        </p:blipFill>
        <p:spPr>
          <a:xfrm>
            <a:off x="1219200" y="3429000"/>
            <a:ext cx="4720281" cy="130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64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listen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AF_INET </a:t>
            </a:r>
            <a:r>
              <a:rPr lang="ko-KR" altLang="en-US" b="0" dirty="0"/>
              <a:t>도메인을 사용하는 서버 프로세스에서 </a:t>
            </a:r>
            <a:r>
              <a:rPr lang="en-US" altLang="ko-KR" b="0" dirty="0"/>
              <a:t>listen( ) </a:t>
            </a:r>
            <a:r>
              <a:rPr lang="ko-KR" altLang="en-US" b="0" dirty="0"/>
              <a:t>함수를 사용한 </a:t>
            </a:r>
            <a:r>
              <a:rPr lang="ko-KR" altLang="en-US" b="0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70" y="1600200"/>
            <a:ext cx="562523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accept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연결형</a:t>
            </a:r>
            <a:r>
              <a:rPr lang="ko-KR" altLang="en-US" b="0" dirty="0"/>
              <a:t> 서비스를 지원하는 서버 프로세스가 클라이언트의 연결 요청을 </a:t>
            </a:r>
            <a:r>
              <a:rPr lang="ko-KR" altLang="en-US" b="0" dirty="0" smtClean="0"/>
              <a:t>받으려면 </a:t>
            </a:r>
            <a:r>
              <a:rPr lang="en-US" altLang="ko-KR" b="0" dirty="0" smtClean="0"/>
              <a:t>accept</a:t>
            </a:r>
            <a:r>
              <a:rPr lang="en-US" altLang="ko-KR" b="0" dirty="0"/>
              <a:t>( ) </a:t>
            </a:r>
            <a:r>
              <a:rPr lang="ko-KR" altLang="en-US" b="0" dirty="0" smtClean="0"/>
              <a:t>함수에서 </a:t>
            </a:r>
            <a:r>
              <a:rPr lang="ko-KR" altLang="en-US" b="0" dirty="0"/>
              <a:t>대기해야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즉</a:t>
            </a:r>
            <a:r>
              <a:rPr lang="en-US" altLang="ko-KR" b="0" dirty="0"/>
              <a:t>, </a:t>
            </a:r>
            <a:r>
              <a:rPr lang="ko-KR" altLang="en-US" b="0" dirty="0"/>
              <a:t>클라이언트</a:t>
            </a:r>
            <a:r>
              <a:rPr lang="en-US" altLang="ko-KR" b="0" dirty="0"/>
              <a:t>·</a:t>
            </a:r>
            <a:r>
              <a:rPr lang="ko-KR" altLang="en-US" b="0" dirty="0"/>
              <a:t>서버 환경에서 서버 프로세스는 </a:t>
            </a:r>
            <a:r>
              <a:rPr lang="en-US" altLang="ko-KR" b="0" dirty="0"/>
              <a:t>accept( ) </a:t>
            </a:r>
            <a:r>
              <a:rPr lang="ko-KR" altLang="en-US" b="0" dirty="0"/>
              <a:t>함수를 </a:t>
            </a:r>
            <a:r>
              <a:rPr lang="ko-KR" altLang="en-US" b="0" dirty="0" smtClean="0"/>
              <a:t>실행해 </a:t>
            </a:r>
            <a:r>
              <a:rPr lang="ko-KR" altLang="en-US" b="0" dirty="0"/>
              <a:t>클라이언트의 요청을 기다리고</a:t>
            </a:r>
            <a:r>
              <a:rPr lang="en-US" altLang="ko-KR" b="0" dirty="0"/>
              <a:t>, </a:t>
            </a:r>
            <a:r>
              <a:rPr lang="ko-KR" altLang="en-US" b="0" dirty="0"/>
              <a:t>클라이언트 프로세스의 </a:t>
            </a:r>
            <a:r>
              <a:rPr lang="en-US" altLang="ko-KR" b="0" dirty="0"/>
              <a:t>connect( ) </a:t>
            </a:r>
            <a:r>
              <a:rPr lang="ko-KR" altLang="en-US" b="0" dirty="0"/>
              <a:t>요청이 발생하면 </a:t>
            </a:r>
            <a:r>
              <a:rPr lang="ko-KR" altLang="en-US" b="0" dirty="0" smtClean="0"/>
              <a:t>연결이 설정</a:t>
            </a:r>
            <a:endParaRPr lang="en-US" altLang="ko-KR" b="0" dirty="0" smtClean="0"/>
          </a:p>
          <a:p>
            <a:pPr lvl="1"/>
            <a:r>
              <a:rPr lang="en-US" altLang="ko-KR" dirty="0"/>
              <a:t>accept( ) </a:t>
            </a:r>
            <a:r>
              <a:rPr lang="ko-KR" altLang="en-US" dirty="0"/>
              <a:t>함수의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lvl="2"/>
            <a:r>
              <a:rPr lang="ko-KR" altLang="en-US" b="0" dirty="0"/>
              <a:t>클라이언트로부터 연결 요청이 발생하면 둘 </a:t>
            </a:r>
            <a:r>
              <a:rPr lang="ko-KR" altLang="en-US" b="0" dirty="0" smtClean="0"/>
              <a:t>사이의 연결이 </a:t>
            </a:r>
            <a:r>
              <a:rPr lang="ko-KR" altLang="en-US" b="0" dirty="0"/>
              <a:t>설정되고</a:t>
            </a:r>
            <a:r>
              <a:rPr lang="en-US" altLang="ko-KR" b="0" dirty="0"/>
              <a:t>, addr </a:t>
            </a:r>
            <a:r>
              <a:rPr lang="ko-KR" altLang="en-US" b="0" dirty="0"/>
              <a:t>변수에 연결을 요청한 클라이언트의 소켓 주소를 </a:t>
            </a:r>
            <a:r>
              <a:rPr lang="ko-KR" altLang="en-US" b="0" dirty="0" smtClean="0"/>
              <a:t>반환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 값을 확인하면 </a:t>
            </a:r>
            <a:r>
              <a:rPr lang="ko-KR" altLang="en-US" b="0" dirty="0"/>
              <a:t>어느 클라이언트가 연결을 시도했는지 알 수 있고</a:t>
            </a:r>
            <a:r>
              <a:rPr lang="en-US" altLang="ko-KR" b="0" dirty="0"/>
              <a:t>, </a:t>
            </a:r>
            <a:r>
              <a:rPr lang="ko-KR" altLang="en-US" b="0" dirty="0"/>
              <a:t>경우에 따라서는 클라이언트 </a:t>
            </a:r>
            <a:r>
              <a:rPr lang="ko-KR" altLang="en-US" b="0" dirty="0" smtClean="0"/>
              <a:t>주소를 </a:t>
            </a:r>
            <a:r>
              <a:rPr lang="ko-KR" altLang="en-US" b="0" dirty="0"/>
              <a:t>보고 연결 요청을 거부할 수도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00600"/>
            <a:ext cx="8496300" cy="1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57200" y="3685622"/>
            <a:ext cx="11430000" cy="1953178"/>
          </a:xfrm>
        </p:spPr>
        <p:txBody>
          <a:bodyPr/>
          <a:lstStyle/>
          <a:p>
            <a:r>
              <a:rPr lang="ko-KR" altLang="en-US" dirty="0" smtClean="0"/>
              <a:t>소켓의 </a:t>
            </a:r>
            <a:r>
              <a:rPr lang="ko-KR" altLang="en-US" dirty="0"/>
              <a:t>주소 체계와 서비스를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소켓 </a:t>
            </a:r>
            <a:r>
              <a:rPr lang="ko-KR" altLang="en-US" dirty="0"/>
              <a:t>기본 함수의 문법과 사용법을 익힌다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소켓을 </a:t>
            </a:r>
            <a:r>
              <a:rPr lang="ko-KR" altLang="en-US" dirty="0"/>
              <a:t>이용한 </a:t>
            </a:r>
            <a:r>
              <a:rPr lang="ko-KR" altLang="en-US" dirty="0"/>
              <a:t>연결형 클라이언트</a:t>
            </a:r>
            <a:r>
              <a:rPr lang="en-US" altLang="ko-KR" dirty="0"/>
              <a:t>·</a:t>
            </a:r>
            <a:r>
              <a:rPr lang="ko-KR" altLang="en-US" dirty="0"/>
              <a:t>서버 구조를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소켓을 </a:t>
            </a:r>
            <a:r>
              <a:rPr lang="ko-KR" altLang="en-US" dirty="0"/>
              <a:t>이용한 </a:t>
            </a:r>
            <a:r>
              <a:rPr lang="ko-KR" altLang="en-US" dirty="0"/>
              <a:t>비연결형 클라이언트</a:t>
            </a:r>
            <a:r>
              <a:rPr lang="en-US" altLang="ko-KR" dirty="0"/>
              <a:t>·</a:t>
            </a:r>
            <a:r>
              <a:rPr lang="ko-KR" altLang="en-US" dirty="0"/>
              <a:t>서버 구조를 이해한다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526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accept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6553200" cy="291037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5"/>
          <a:stretch/>
        </p:blipFill>
        <p:spPr>
          <a:xfrm>
            <a:off x="609600" y="4019336"/>
            <a:ext cx="6553199" cy="269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accept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94"/>
          <a:stretch/>
        </p:blipFill>
        <p:spPr>
          <a:xfrm>
            <a:off x="776925" y="1447800"/>
            <a:ext cx="6446268" cy="240956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86200"/>
            <a:ext cx="647560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connect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연결형 서비스는 클라이언트 프로세스가 서버 프로세스에 연결 요청을 할 때 </a:t>
            </a:r>
            <a:r>
              <a:rPr lang="en-US" altLang="ko-KR" b="0" dirty="0"/>
              <a:t>connect( ) </a:t>
            </a:r>
            <a:r>
              <a:rPr lang="ko-KR" altLang="en-US" b="0" dirty="0" smtClean="0"/>
              <a:t>함수를 사용</a:t>
            </a:r>
            <a:endParaRPr lang="en-US" altLang="ko-KR" b="0" dirty="0" smtClean="0"/>
          </a:p>
          <a:p>
            <a:pPr lvl="1"/>
            <a:r>
              <a:rPr lang="en-US" altLang="ko-KR" b="0" dirty="0"/>
              <a:t>connect( ) </a:t>
            </a:r>
            <a:r>
              <a:rPr lang="ko-KR" altLang="en-US" b="0" dirty="0"/>
              <a:t>함수의 </a:t>
            </a:r>
            <a:r>
              <a:rPr lang="ko-KR" altLang="en-US" b="0" dirty="0" smtClean="0"/>
              <a:t>사용법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name</a:t>
            </a:r>
            <a:r>
              <a:rPr lang="ko-KR" altLang="en-US" b="0" dirty="0"/>
              <a:t>에 연결을 원하는 서버 프로세스의 소켓 </a:t>
            </a:r>
            <a:r>
              <a:rPr lang="ko-KR" altLang="en-US" b="0" dirty="0" smtClean="0"/>
              <a:t>주소를 </a:t>
            </a:r>
            <a:r>
              <a:rPr lang="ko-KR" altLang="en-US" b="0" dirty="0"/>
              <a:t>표기하는 </a:t>
            </a:r>
            <a:r>
              <a:rPr lang="ko-KR" altLang="en-US" b="0" dirty="0" smtClean="0"/>
              <a:t>방식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7" y="2514600"/>
            <a:ext cx="8462963" cy="12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89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connect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IP </a:t>
            </a:r>
            <a:r>
              <a:rPr lang="ko-KR" altLang="en-US" b="0" dirty="0"/>
              <a:t>주소가 </a:t>
            </a:r>
            <a:r>
              <a:rPr lang="en-US" altLang="ko-KR" b="0" dirty="0"/>
              <a:t>211.223.201.30</a:t>
            </a:r>
            <a:r>
              <a:rPr lang="ko-KR" altLang="en-US" b="0" dirty="0"/>
              <a:t>인 서버 호스트의 </a:t>
            </a:r>
            <a:r>
              <a:rPr lang="en-US" altLang="ko-KR" b="0" dirty="0"/>
              <a:t>5010</a:t>
            </a:r>
            <a:r>
              <a:rPr lang="ko-KR" altLang="en-US" b="0" dirty="0"/>
              <a:t>번 포트에 서비스 접속을 </a:t>
            </a:r>
            <a:r>
              <a:rPr lang="ko-KR" altLang="en-US" b="0" dirty="0" smtClean="0"/>
              <a:t>시도하는 </a:t>
            </a:r>
            <a:r>
              <a:rPr lang="ko-KR" altLang="en-US" b="0" dirty="0"/>
              <a:t>과정을 보이는 </a:t>
            </a:r>
            <a:r>
              <a:rPr lang="ko-KR" altLang="en-US" b="0" dirty="0" smtClean="0"/>
              <a:t>예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066800" y="1905000"/>
            <a:ext cx="6407750" cy="4838882"/>
            <a:chOff x="1066800" y="1905000"/>
            <a:chExt cx="6407750" cy="483888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905000"/>
              <a:ext cx="6391275" cy="298598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4800600"/>
              <a:ext cx="6407750" cy="1943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565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connect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 smtClean="0"/>
              <a:t>십진수와 </a:t>
            </a:r>
            <a:r>
              <a:rPr lang="ko-KR" altLang="en-US" b="0" dirty="0"/>
              <a:t>이진수 소켓 주소 표기 방식인 </a:t>
            </a:r>
            <a:r>
              <a:rPr lang="en-US" altLang="ko-KR" b="0" dirty="0"/>
              <a:t>sockaddr_in </a:t>
            </a:r>
            <a:r>
              <a:rPr lang="ko-KR" altLang="en-US" b="0" dirty="0"/>
              <a:t>구조체 내의 </a:t>
            </a:r>
            <a:r>
              <a:rPr lang="en-US" altLang="ko-KR" b="0" dirty="0" err="1" smtClean="0"/>
              <a:t>in_addr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구조</a:t>
            </a:r>
            <a:r>
              <a:rPr lang="en-US" altLang="ko-KR" b="0" dirty="0"/>
              <a:t>(32</a:t>
            </a:r>
            <a:r>
              <a:rPr lang="ko-KR" altLang="en-US" b="0" dirty="0"/>
              <a:t>비트 인터넷 주소</a:t>
            </a:r>
            <a:r>
              <a:rPr lang="en-US" altLang="ko-KR" b="0" dirty="0"/>
              <a:t>) </a:t>
            </a:r>
            <a:r>
              <a:rPr lang="ko-KR" altLang="en-US" b="0" dirty="0"/>
              <a:t>사이의 변환 기능을 </a:t>
            </a:r>
            <a:r>
              <a:rPr lang="ko-KR" altLang="en-US" b="0" dirty="0" smtClean="0"/>
              <a:t>수행하는 함수</a:t>
            </a:r>
            <a:endParaRPr lang="en-US" altLang="ko-KR" b="0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b="0" dirty="0"/>
              <a:t>inet_addr( ) </a:t>
            </a:r>
            <a:r>
              <a:rPr lang="ko-KR" altLang="en-US" b="0" dirty="0"/>
              <a:t>함수는 십진수 표기를 </a:t>
            </a:r>
            <a:r>
              <a:rPr lang="en-US" altLang="ko-KR" b="0" dirty="0"/>
              <a:t>32</a:t>
            </a:r>
            <a:r>
              <a:rPr lang="ko-KR" altLang="en-US" b="0" dirty="0"/>
              <a:t>비트 인터넷 주소로 </a:t>
            </a:r>
            <a:r>
              <a:rPr lang="ko-KR" altLang="en-US" b="0" dirty="0" smtClean="0"/>
              <a:t>변환</a:t>
            </a:r>
            <a:endParaRPr lang="en-US" altLang="ko-KR" b="0" dirty="0" smtClean="0"/>
          </a:p>
          <a:p>
            <a:pPr lvl="2"/>
            <a:r>
              <a:rPr lang="en-US" altLang="ko-KR" b="0" dirty="0" err="1" smtClean="0"/>
              <a:t>inet_ntoa</a:t>
            </a:r>
            <a:r>
              <a:rPr lang="en-US" altLang="ko-KR" b="0" dirty="0"/>
              <a:t>( ) </a:t>
            </a:r>
            <a:r>
              <a:rPr lang="ko-KR" altLang="en-US" b="0" dirty="0"/>
              <a:t>함수는 </a:t>
            </a:r>
            <a:r>
              <a:rPr lang="ko-KR" altLang="en-US" b="0" dirty="0" smtClean="0"/>
              <a:t>반대의 </a:t>
            </a:r>
            <a:r>
              <a:rPr lang="ko-KR" altLang="en-US" b="0" dirty="0"/>
              <a:t>기능을 </a:t>
            </a:r>
            <a:r>
              <a:rPr lang="ko-KR" altLang="en-US" b="0" dirty="0" smtClean="0"/>
              <a:t>수행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12" y="1905000"/>
            <a:ext cx="8415338" cy="22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send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소켓 연결이 이루어지면 </a:t>
            </a:r>
            <a:r>
              <a:rPr lang="en-US" altLang="ko-KR" b="0" dirty="0"/>
              <a:t>send( ) </a:t>
            </a:r>
            <a:r>
              <a:rPr lang="ko-KR" altLang="en-US" b="0" dirty="0"/>
              <a:t>함수를 이용해 </a:t>
            </a:r>
            <a:r>
              <a:rPr lang="ko-KR" altLang="en-US" b="0" dirty="0" smtClean="0"/>
              <a:t>데이터 전송 가능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send</a:t>
            </a:r>
            <a:r>
              <a:rPr lang="en-US" altLang="ko-KR" b="0" dirty="0"/>
              <a:t>( ) </a:t>
            </a:r>
            <a:r>
              <a:rPr lang="ko-KR" altLang="en-US" b="0" dirty="0"/>
              <a:t>함수는 </a:t>
            </a:r>
            <a:r>
              <a:rPr lang="ko-KR" altLang="en-US" b="0" dirty="0" err="1" smtClean="0"/>
              <a:t>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서비스에서 데이터 </a:t>
            </a:r>
            <a:r>
              <a:rPr lang="ko-KR" altLang="en-US" b="0" dirty="0" smtClean="0"/>
              <a:t>송신에 사용</a:t>
            </a:r>
            <a:r>
              <a:rPr lang="en-US" altLang="ko-KR" b="0" dirty="0" smtClean="0"/>
              <a:t>, </a:t>
            </a:r>
            <a:r>
              <a:rPr lang="en-US" altLang="ko-KR" b="0" dirty="0" err="1" smtClean="0"/>
              <a:t>sendto</a:t>
            </a:r>
            <a:r>
              <a:rPr lang="en-US" altLang="ko-KR" b="0" dirty="0" smtClean="0"/>
              <a:t>( ) </a:t>
            </a:r>
            <a:r>
              <a:rPr lang="ko-KR" altLang="en-US" b="0" dirty="0" smtClean="0"/>
              <a:t>함수는 </a:t>
            </a:r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서비스에서 사용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send</a:t>
            </a:r>
            <a:r>
              <a:rPr lang="en-US" altLang="ko-KR" b="0" dirty="0"/>
              <a:t>( ) </a:t>
            </a:r>
            <a:r>
              <a:rPr lang="ko-KR" altLang="en-US" b="0" dirty="0"/>
              <a:t>함수의 </a:t>
            </a:r>
            <a:r>
              <a:rPr lang="ko-KR" altLang="en-US" b="0" dirty="0" smtClean="0"/>
              <a:t>사용법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s</a:t>
            </a:r>
            <a:r>
              <a:rPr lang="ko-KR" altLang="en-US" b="0" dirty="0"/>
              <a:t>는 클라이언트와 서버 사이의 연결 설정이 완료된 </a:t>
            </a:r>
            <a:r>
              <a:rPr lang="ko-KR" altLang="en-US" b="0" dirty="0" smtClean="0"/>
              <a:t>상태의 소켓</a:t>
            </a:r>
            <a:endParaRPr lang="en-US" altLang="ko-KR" b="0" dirty="0" smtClean="0"/>
          </a:p>
          <a:p>
            <a:pPr lvl="2"/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서비스에서 사용하는 </a:t>
            </a:r>
            <a:r>
              <a:rPr lang="en-US" altLang="ko-KR" b="0" dirty="0"/>
              <a:t>sendto( ) </a:t>
            </a:r>
            <a:r>
              <a:rPr lang="ko-KR" altLang="en-US" b="0" dirty="0"/>
              <a:t>함수는 연결 설정 과정을 거치지 않은 소켓 </a:t>
            </a:r>
            <a:r>
              <a:rPr lang="ko-KR" altLang="en-US" b="0" dirty="0" err="1" smtClean="0"/>
              <a:t>디스크립터를</a:t>
            </a:r>
            <a:r>
              <a:rPr lang="ko-KR" altLang="en-US" b="0" dirty="0" smtClean="0"/>
              <a:t> 사용</a:t>
            </a:r>
            <a:endParaRPr lang="en-US" altLang="ko-KR" b="0" dirty="0" smtClean="0"/>
          </a:p>
          <a:p>
            <a:pPr lvl="2"/>
            <a:endParaRPr lang="en-US" altLang="ko-KR" b="0" dirty="0" smtClean="0"/>
          </a:p>
        </p:txBody>
      </p:sp>
      <p:pic>
        <p:nvPicPr>
          <p:cNvPr id="4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3810000"/>
            <a:ext cx="7772400" cy="176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2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send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예제 </a:t>
            </a:r>
            <a:r>
              <a:rPr lang="en-US" altLang="ko-KR" b="0" dirty="0"/>
              <a:t>12-6]</a:t>
            </a:r>
            <a:r>
              <a:rPr lang="ko-KR" altLang="en-US" b="0" dirty="0"/>
              <a:t>은 연결형 서비스에서 </a:t>
            </a:r>
            <a:r>
              <a:rPr lang="en-US" altLang="ko-KR" b="0" dirty="0"/>
              <a:t>send( ) </a:t>
            </a:r>
            <a:r>
              <a:rPr lang="ko-KR" altLang="en-US" b="0" dirty="0"/>
              <a:t>함수를 이용한 데이터 전송의 </a:t>
            </a:r>
            <a:r>
              <a:rPr lang="ko-KR" altLang="en-US" b="0" dirty="0" smtClean="0"/>
              <a:t>예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40941" y="1600200"/>
            <a:ext cx="6769572" cy="5245443"/>
            <a:chOff x="1140941" y="1600200"/>
            <a:chExt cx="6769572" cy="524544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600200"/>
              <a:ext cx="6767513" cy="258579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494"/>
            <a:stretch/>
          </p:blipFill>
          <p:spPr>
            <a:xfrm>
              <a:off x="1140941" y="4112740"/>
              <a:ext cx="6767512" cy="2732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9191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send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91"/>
          <a:stretch/>
        </p:blipFill>
        <p:spPr>
          <a:xfrm>
            <a:off x="990600" y="1447800"/>
            <a:ext cx="7010400" cy="1662600"/>
          </a:xfrm>
        </p:spPr>
      </p:pic>
    </p:spTree>
    <p:extLst>
      <p:ext uri="{BB962C8B-B14F-4D97-AF65-F5344CB8AC3E}">
        <p14:creationId xmlns:p14="http://schemas.microsoft.com/office/powerpoint/2010/main" val="196749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recv</a:t>
            </a:r>
            <a:r>
              <a:rPr lang="en-US" altLang="ko-KR" dirty="0"/>
              <a:t>( )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b="0" dirty="0"/>
              <a:t>recv( )</a:t>
            </a:r>
            <a:r>
              <a:rPr lang="ko-KR" altLang="en-US" b="0" dirty="0"/>
              <a:t>와 </a:t>
            </a:r>
            <a:r>
              <a:rPr lang="en-US" altLang="ko-KR" b="0" dirty="0"/>
              <a:t>recvfrom( ) </a:t>
            </a:r>
            <a:r>
              <a:rPr lang="ko-KR" altLang="en-US" b="0" dirty="0"/>
              <a:t>함수를 </a:t>
            </a:r>
            <a:r>
              <a:rPr lang="ko-KR" altLang="en-US" b="0" dirty="0" smtClean="0"/>
              <a:t>사용해 </a:t>
            </a:r>
            <a:r>
              <a:rPr lang="ko-KR" altLang="en-US" b="0" dirty="0"/>
              <a:t>상대 프로세스가 전송한 데이터를 소켓을 통해 </a:t>
            </a:r>
            <a:r>
              <a:rPr lang="ko-KR" altLang="en-US" b="0" dirty="0" smtClean="0"/>
              <a:t>읽을 수 있음</a:t>
            </a:r>
            <a:r>
              <a:rPr lang="en-US" altLang="ko-KR" b="0" dirty="0" smtClean="0"/>
              <a:t> </a:t>
            </a:r>
            <a:r>
              <a:rPr lang="en-US" altLang="ko-KR" b="0" dirty="0"/>
              <a:t>recv( ) </a:t>
            </a:r>
            <a:r>
              <a:rPr lang="ko-KR" altLang="en-US" b="0" dirty="0"/>
              <a:t>함수는 연결형 서비스에서 사용하고</a:t>
            </a:r>
            <a:r>
              <a:rPr lang="en-US" altLang="ko-KR" b="0" dirty="0"/>
              <a:t>, recvfrom( ) </a:t>
            </a:r>
            <a:r>
              <a:rPr lang="ko-KR" altLang="en-US" b="0" dirty="0"/>
              <a:t>함수는 </a:t>
            </a:r>
            <a:r>
              <a:rPr lang="ko-KR" altLang="en-US" b="0" dirty="0" err="1"/>
              <a:t>비연결형</a:t>
            </a:r>
            <a:r>
              <a:rPr lang="ko-KR" altLang="en-US" b="0" dirty="0"/>
              <a:t> </a:t>
            </a:r>
            <a:r>
              <a:rPr lang="ko-KR" altLang="en-US" b="0" dirty="0" smtClean="0"/>
              <a:t>서비스에서 사용</a:t>
            </a:r>
            <a:endParaRPr lang="en-US" altLang="ko-KR" b="0" dirty="0" smtClean="0"/>
          </a:p>
          <a:p>
            <a:pPr lvl="1"/>
            <a:r>
              <a:rPr lang="en-US" altLang="ko-KR" dirty="0" err="1"/>
              <a:t>recv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recvfrom</a:t>
            </a:r>
            <a:r>
              <a:rPr lang="en-US" altLang="ko-KR" dirty="0"/>
              <a:t>( ) </a:t>
            </a:r>
            <a:r>
              <a:rPr lang="ko-KR" altLang="en-US" dirty="0"/>
              <a:t>함수의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lvl="2"/>
            <a:r>
              <a:rPr lang="ko-KR" altLang="en-US" b="0" dirty="0"/>
              <a:t>소켓을 통해 읽은 데이터는 </a:t>
            </a:r>
            <a:r>
              <a:rPr lang="en-US" altLang="ko-KR" b="0" dirty="0"/>
              <a:t>buf</a:t>
            </a:r>
            <a:r>
              <a:rPr lang="ko-KR" altLang="en-US" b="0" dirty="0"/>
              <a:t>가 </a:t>
            </a:r>
            <a:r>
              <a:rPr lang="ko-KR" altLang="en-US" b="0" dirty="0" smtClean="0"/>
              <a:t>가리키는 </a:t>
            </a:r>
            <a:r>
              <a:rPr lang="ko-KR" altLang="en-US" b="0" dirty="0"/>
              <a:t>공간에 저장되며</a:t>
            </a:r>
            <a:r>
              <a:rPr lang="en-US" altLang="ko-KR" b="0" dirty="0"/>
              <a:t>, </a:t>
            </a:r>
            <a:r>
              <a:rPr lang="ko-KR" altLang="en-US" b="0" dirty="0"/>
              <a:t>크기는 </a:t>
            </a:r>
            <a:r>
              <a:rPr lang="ko-KR" altLang="en-US" b="0" dirty="0" err="1"/>
              <a:t>반환값으로</a:t>
            </a:r>
            <a:r>
              <a:rPr lang="ko-KR" altLang="en-US" b="0" dirty="0"/>
              <a:t> </a:t>
            </a:r>
            <a:r>
              <a:rPr lang="ko-KR" altLang="en-US" b="0" dirty="0" smtClean="0"/>
              <a:t>얻음</a:t>
            </a:r>
            <a:endParaRPr lang="en-US" altLang="ko-KR" b="0" dirty="0" smtClean="0"/>
          </a:p>
          <a:p>
            <a:pPr lvl="2"/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서비스의 경우</a:t>
            </a:r>
            <a:r>
              <a:rPr lang="en-US" altLang="ko-KR" b="0" dirty="0"/>
              <a:t>, </a:t>
            </a:r>
            <a:r>
              <a:rPr lang="ko-KR" altLang="en-US" b="0" dirty="0"/>
              <a:t>송신 </a:t>
            </a:r>
            <a:r>
              <a:rPr lang="ko-KR" altLang="en-US" b="0" dirty="0" smtClean="0"/>
              <a:t>프로세스의 </a:t>
            </a:r>
            <a:r>
              <a:rPr lang="ko-KR" altLang="en-US" b="0" dirty="0"/>
              <a:t>소켓 주소가 </a:t>
            </a:r>
            <a:r>
              <a:rPr lang="en-US" altLang="ko-KR" b="0" dirty="0"/>
              <a:t>recvfrom( ) </a:t>
            </a:r>
            <a:r>
              <a:rPr lang="ko-KR" altLang="en-US" b="0" dirty="0"/>
              <a:t>함수의 매개변수 </a:t>
            </a:r>
            <a:r>
              <a:rPr lang="en-US" altLang="ko-KR" b="0" dirty="0"/>
              <a:t>from</a:t>
            </a:r>
            <a:r>
              <a:rPr lang="ko-KR" altLang="en-US" b="0" dirty="0"/>
              <a:t>에 기록되므로 누가 전송한 데이터 </a:t>
            </a:r>
            <a:r>
              <a:rPr lang="ko-KR" altLang="en-US" b="0" dirty="0" smtClean="0"/>
              <a:t>인지 확인할 수 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10000"/>
            <a:ext cx="8015288" cy="21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7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/>
              <a:t>recv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501215" cy="5518344"/>
          </a:xfrm>
        </p:spPr>
        <p:txBody>
          <a:bodyPr/>
          <a:lstStyle/>
          <a:p>
            <a:pPr lvl="1"/>
            <a:r>
              <a:rPr lang="ko-KR" altLang="en-US" b="0" dirty="0" err="1" smtClean="0"/>
              <a:t>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서비스를 사용하는 클라이언트 프로그램에서 </a:t>
            </a:r>
            <a:r>
              <a:rPr lang="en-US" altLang="ko-KR" b="0" dirty="0"/>
              <a:t>recv( ) </a:t>
            </a:r>
            <a:r>
              <a:rPr lang="ko-KR" altLang="en-US" b="0" dirty="0"/>
              <a:t>함수를 </a:t>
            </a:r>
            <a:r>
              <a:rPr lang="ko-KR" altLang="en-US" b="0" dirty="0" smtClean="0"/>
              <a:t>이용해 데이터를 </a:t>
            </a:r>
            <a:r>
              <a:rPr lang="ko-KR" altLang="en-US" b="0" dirty="0"/>
              <a:t>수신한 </a:t>
            </a:r>
            <a:r>
              <a:rPr lang="ko-KR" altLang="en-US" b="0" dirty="0" smtClean="0"/>
              <a:t>예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01" y="1600200"/>
            <a:ext cx="526408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03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4E27F5"/>
                </a:solidFill>
              </a:rPr>
              <a:t>01</a:t>
            </a:r>
            <a:r>
              <a:rPr lang="en-US" altLang="ko-KR" dirty="0" smtClean="0"/>
              <a:t> </a:t>
            </a:r>
            <a:r>
              <a:rPr lang="ko-KR" altLang="en-US" dirty="0"/>
              <a:t>소켓의 주소 </a:t>
            </a:r>
            <a:r>
              <a:rPr lang="ko-KR" altLang="en-US" dirty="0" smtClean="0"/>
              <a:t>체계</a:t>
            </a:r>
            <a:endParaRPr lang="ko-KR" altLang="en-US" dirty="0" smtClean="0"/>
          </a:p>
          <a:p>
            <a:r>
              <a:rPr lang="en-US" altLang="ko-KR" dirty="0" smtClean="0">
                <a:solidFill>
                  <a:srgbClr val="4E27F5"/>
                </a:solidFill>
              </a:rPr>
              <a:t>02</a:t>
            </a:r>
            <a:r>
              <a:rPr lang="en-US" altLang="ko-KR" dirty="0" smtClean="0"/>
              <a:t> </a:t>
            </a:r>
            <a:r>
              <a:rPr lang="ko-KR" altLang="en-US" dirty="0"/>
              <a:t>소켓 시스템 </a:t>
            </a:r>
            <a:r>
              <a:rPr lang="ko-KR" altLang="en-US" dirty="0" smtClean="0"/>
              <a:t>콜</a:t>
            </a:r>
            <a:endParaRPr lang="ko-KR" altLang="en-US" dirty="0" smtClean="0"/>
          </a:p>
          <a:p>
            <a:r>
              <a:rPr lang="en-US" altLang="ko-KR" dirty="0" smtClean="0">
                <a:solidFill>
                  <a:srgbClr val="4E27F5"/>
                </a:solidFill>
              </a:rPr>
              <a:t>03</a:t>
            </a:r>
            <a:r>
              <a:rPr lang="en-US" altLang="ko-KR" dirty="0" smtClean="0"/>
              <a:t> </a:t>
            </a:r>
            <a:r>
              <a:rPr lang="ko-KR" altLang="en-US" dirty="0"/>
              <a:t>클라이언트</a:t>
            </a:r>
            <a:r>
              <a:rPr lang="en-US" altLang="ko-KR" dirty="0"/>
              <a:t>·</a:t>
            </a:r>
            <a:r>
              <a:rPr lang="ko-KR" altLang="en-US" dirty="0"/>
              <a:t>서버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464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ko-KR" altLang="en-US" dirty="0"/>
              <a:t>클라이언트</a:t>
            </a:r>
            <a:r>
              <a:rPr lang="en-US" altLang="ko-KR" dirty="0"/>
              <a:t>·</a:t>
            </a:r>
            <a:r>
              <a:rPr lang="ko-KR" altLang="en-US" dirty="0"/>
              <a:t>서버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476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</a:t>
            </a:r>
            <a:r>
              <a:rPr lang="ko-KR" altLang="en-US" dirty="0" smtClean="0"/>
              <a:t>서비스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클라이언트와 서버의 동작</a:t>
            </a:r>
            <a:endParaRPr lang="en-US" altLang="ko-KR" dirty="0" smtClean="0"/>
          </a:p>
          <a:p>
            <a:pPr lvl="2"/>
            <a:r>
              <a:rPr lang="ko-KR" altLang="en-US" b="0" dirty="0"/>
              <a:t>서버 프로세스는 다수의 클라이언트에 공개되는 </a:t>
            </a:r>
            <a:r>
              <a:rPr lang="en-US" altLang="ko-KR" b="0" dirty="0"/>
              <a:t>Well-known </a:t>
            </a:r>
            <a:r>
              <a:rPr lang="ko-KR" altLang="en-US" b="0" dirty="0"/>
              <a:t>포트로 자신의 소켓 </a:t>
            </a:r>
            <a:r>
              <a:rPr lang="ko-KR" altLang="en-US" b="0" dirty="0" smtClean="0"/>
              <a:t>주소를 설정한 후에</a:t>
            </a:r>
            <a:r>
              <a:rPr lang="en-US" altLang="ko-KR" b="0" dirty="0" smtClean="0"/>
              <a:t> </a:t>
            </a:r>
            <a:r>
              <a:rPr lang="ko-KR" altLang="en-US" b="0" dirty="0"/>
              <a:t>클라이언트의 연결 요청을 </a:t>
            </a:r>
            <a:r>
              <a:rPr lang="ko-KR" altLang="en-US" b="0" dirty="0" smtClean="0"/>
              <a:t>기다림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클라이언트 </a:t>
            </a:r>
            <a:r>
              <a:rPr lang="ko-KR" altLang="en-US" b="0" dirty="0"/>
              <a:t>요구에 따라 연결이 </a:t>
            </a:r>
            <a:r>
              <a:rPr lang="ko-KR" altLang="en-US" b="0" dirty="0" smtClean="0"/>
              <a:t>설정되면 서버 </a:t>
            </a:r>
            <a:r>
              <a:rPr lang="ko-KR" altLang="en-US" b="0" dirty="0"/>
              <a:t>프로세스가 제공하는 서비스가 </a:t>
            </a:r>
            <a:r>
              <a:rPr lang="ko-KR" altLang="en-US" b="0" dirty="0" smtClean="0"/>
              <a:t>시작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이러한 </a:t>
            </a:r>
            <a:r>
              <a:rPr lang="ko-KR" altLang="en-US" b="0" dirty="0"/>
              <a:t>서비스는 여러 클라이언트에 </a:t>
            </a:r>
            <a:r>
              <a:rPr lang="ko-KR" altLang="en-US" b="0" dirty="0" smtClean="0"/>
              <a:t>반복적으로 이루어짐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동작 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86200"/>
            <a:ext cx="9167813" cy="250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클라이언트 프로세스는 </a:t>
            </a:r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12-2]</a:t>
            </a:r>
            <a:r>
              <a:rPr lang="ko-KR" altLang="en-US" b="0" dirty="0"/>
              <a:t>와 같이 서버의 </a:t>
            </a:r>
            <a:r>
              <a:rPr lang="en-US" altLang="ko-KR" b="0" dirty="0"/>
              <a:t>Well-known </a:t>
            </a:r>
            <a:r>
              <a:rPr lang="ko-KR" altLang="en-US" b="0" dirty="0"/>
              <a:t>포트를 이용해 원하는 </a:t>
            </a:r>
            <a:r>
              <a:rPr lang="ko-KR" altLang="en-US" b="0" dirty="0" smtClean="0"/>
              <a:t>서버와 </a:t>
            </a:r>
            <a:r>
              <a:rPr lang="ko-KR" altLang="en-US" b="0" dirty="0"/>
              <a:t>접속을 </a:t>
            </a:r>
            <a:r>
              <a:rPr lang="ko-KR" altLang="en-US" b="0" dirty="0" smtClean="0"/>
              <a:t>시도</a:t>
            </a:r>
            <a:r>
              <a:rPr lang="ko-KR" altLang="en-US" dirty="0" smtClean="0"/>
              <a:t>하고 </a:t>
            </a:r>
            <a:r>
              <a:rPr lang="ko-KR" altLang="en-US" b="0" dirty="0" smtClean="0"/>
              <a:t>연결이 </a:t>
            </a:r>
            <a:r>
              <a:rPr lang="ko-KR" altLang="en-US" b="0" dirty="0"/>
              <a:t>이루어지면 서버가 제공하는 서비스를 </a:t>
            </a:r>
            <a:r>
              <a:rPr lang="ko-KR" altLang="en-US" b="0" dirty="0" smtClean="0"/>
              <a:t>이용</a:t>
            </a:r>
            <a:r>
              <a:rPr lang="en-US" altLang="ko-KR" b="0" dirty="0" smtClean="0"/>
              <a:t> </a:t>
            </a:r>
          </a:p>
          <a:p>
            <a:pPr lvl="2"/>
            <a:r>
              <a:rPr lang="ko-KR" altLang="en-US" b="0" dirty="0" smtClean="0"/>
              <a:t>대부분의 인터넷 </a:t>
            </a:r>
            <a:r>
              <a:rPr lang="ko-KR" altLang="en-US" b="0" dirty="0"/>
              <a:t>서비스는 하위 서버 프로세스가 클라이언트에 서비스를 제공하도록 </a:t>
            </a:r>
            <a:r>
              <a:rPr lang="ko-KR" altLang="en-US" b="0" dirty="0" smtClean="0"/>
              <a:t>설계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37" y="2438400"/>
            <a:ext cx="8234363" cy="192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30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12-3]</a:t>
            </a:r>
            <a:r>
              <a:rPr lang="ko-KR" altLang="en-US" b="0" dirty="0"/>
              <a:t>은 클라이언트와 서버의 관계를 소켓 함수로 설명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56" y="1719263"/>
            <a:ext cx="6771444" cy="506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06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프로그램 컴파일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b="0" dirty="0"/>
              <a:t>현재의 시간 정보를 제공하는 서버 프로그램과 서버로부터 시간 </a:t>
            </a:r>
            <a:r>
              <a:rPr lang="ko-KR" altLang="en-US" b="0" dirty="0" smtClean="0"/>
              <a:t>정보 </a:t>
            </a:r>
            <a:r>
              <a:rPr lang="ko-KR" altLang="en-US" b="0" dirty="0"/>
              <a:t>서비스를 받아 화면에 출력하는 클라이언트 </a:t>
            </a:r>
            <a:r>
              <a:rPr lang="ko-KR" altLang="en-US" b="0" dirty="0" smtClean="0"/>
              <a:t>프로그램</a:t>
            </a:r>
            <a:endParaRPr lang="en-US" altLang="ko-KR" b="0" dirty="0" smtClean="0"/>
          </a:p>
          <a:p>
            <a:pPr lvl="2"/>
            <a:r>
              <a:rPr lang="ko-KR" altLang="en-US" b="0" dirty="0"/>
              <a:t>클라이언트와 서버 </a:t>
            </a:r>
            <a:r>
              <a:rPr lang="ko-KR" altLang="en-US" b="0" dirty="0" smtClean="0"/>
              <a:t>프로그램을 따로 </a:t>
            </a:r>
            <a:r>
              <a:rPr lang="ko-KR" altLang="en-US" b="0" dirty="0"/>
              <a:t>컴파일한 후 서버</a:t>
            </a:r>
            <a:r>
              <a:rPr lang="en-US" altLang="ko-KR" b="0" dirty="0"/>
              <a:t>, </a:t>
            </a:r>
            <a:r>
              <a:rPr lang="ko-KR" altLang="en-US" b="0" dirty="0"/>
              <a:t>클라이언트 순으로 </a:t>
            </a:r>
            <a:r>
              <a:rPr lang="ko-KR" altLang="en-US" b="0" dirty="0" smtClean="0"/>
              <a:t>실행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컴파일 </a:t>
            </a:r>
            <a:r>
              <a:rPr lang="ko-KR" altLang="en-US" b="0" dirty="0"/>
              <a:t>명령의 </a:t>
            </a:r>
            <a:r>
              <a:rPr lang="en-US" altLang="ko-KR" b="0" dirty="0"/>
              <a:t>-l </a:t>
            </a:r>
            <a:r>
              <a:rPr lang="ko-KR" altLang="en-US" b="0" dirty="0"/>
              <a:t>옵션은 소켓 </a:t>
            </a:r>
            <a:r>
              <a:rPr lang="ko-KR" altLang="en-US" b="0" dirty="0" smtClean="0"/>
              <a:t>함수를 지원하는 </a:t>
            </a:r>
            <a:r>
              <a:rPr lang="ko-KR" altLang="en-US" b="0" dirty="0"/>
              <a:t>라이브러리를 지칭하는 것으로</a:t>
            </a:r>
            <a:r>
              <a:rPr lang="en-US" altLang="ko-KR" b="0" dirty="0"/>
              <a:t>, </a:t>
            </a:r>
            <a:r>
              <a:rPr lang="ko-KR" altLang="en-US" b="0" dirty="0"/>
              <a:t>실행 파일에 해당 라이브러리 코드를 </a:t>
            </a:r>
            <a:r>
              <a:rPr lang="ko-KR" altLang="en-US" b="0" dirty="0" smtClean="0"/>
              <a:t>포함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92" y="3707094"/>
            <a:ext cx="9189308" cy="10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14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클라이언트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b="0" dirty="0"/>
              <a:t>연결형 서비스의 클라이언트 프로그램은 </a:t>
            </a:r>
            <a:r>
              <a:rPr lang="en-US" altLang="ko-KR" b="0" dirty="0"/>
              <a:t>[</a:t>
            </a:r>
            <a:r>
              <a:rPr lang="ko-KR" altLang="en-US" b="0" dirty="0"/>
              <a:t>예제 </a:t>
            </a:r>
            <a:r>
              <a:rPr lang="en-US" altLang="ko-KR" b="0" dirty="0"/>
              <a:t>12-8]</a:t>
            </a:r>
            <a:r>
              <a:rPr lang="ko-KR" altLang="en-US" b="0" dirty="0"/>
              <a:t>과 같이 </a:t>
            </a:r>
            <a:r>
              <a:rPr lang="ko-KR" altLang="en-US" b="0" dirty="0" smtClean="0"/>
              <a:t>작성할 수 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0"/>
          <a:stretch/>
        </p:blipFill>
        <p:spPr>
          <a:xfrm>
            <a:off x="228600" y="2286000"/>
            <a:ext cx="5776452" cy="41189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1"/>
          <a:stretch/>
        </p:blipFill>
        <p:spPr>
          <a:xfrm>
            <a:off x="6081584" y="3810000"/>
            <a:ext cx="5776452" cy="27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1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(6)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서버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b="0" dirty="0"/>
              <a:t>시간 정보를 제공하는 서버 프로그램은 </a:t>
            </a:r>
            <a:r>
              <a:rPr lang="en-US" altLang="ko-KR" b="0" dirty="0"/>
              <a:t>[</a:t>
            </a:r>
            <a:r>
              <a:rPr lang="ko-KR" altLang="en-US" b="0" dirty="0"/>
              <a:t>예제 </a:t>
            </a:r>
            <a:r>
              <a:rPr lang="en-US" altLang="ko-KR" b="0" dirty="0"/>
              <a:t>12-9]</a:t>
            </a:r>
            <a:r>
              <a:rPr lang="ko-KR" altLang="en-US" b="0" dirty="0"/>
              <a:t>와 같이 </a:t>
            </a:r>
            <a:r>
              <a:rPr lang="ko-KR" altLang="en-US" b="0" dirty="0" smtClean="0"/>
              <a:t>작성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48918"/>
            <a:ext cx="5923065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2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(7)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"/>
          <a:stretch/>
        </p:blipFill>
        <p:spPr>
          <a:xfrm>
            <a:off x="1202724" y="1384548"/>
            <a:ext cx="6218591" cy="416954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9"/>
          <a:stretch/>
        </p:blipFill>
        <p:spPr>
          <a:xfrm>
            <a:off x="1202724" y="5439624"/>
            <a:ext cx="6248400" cy="5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65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비연결형</a:t>
            </a:r>
            <a:r>
              <a:rPr lang="ko-KR" altLang="en-US" dirty="0"/>
              <a:t> </a:t>
            </a:r>
            <a:r>
              <a:rPr lang="ko-KR" altLang="en-US" dirty="0" smtClean="0"/>
              <a:t>서비스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연결형 서비스에서 설명한 예제 프로그램을 </a:t>
            </a:r>
            <a:r>
              <a:rPr lang="ko-KR" altLang="en-US" b="0" dirty="0" err="1"/>
              <a:t>비연결형으로</a:t>
            </a:r>
            <a:r>
              <a:rPr lang="ko-KR" altLang="en-US" b="0" dirty="0"/>
              <a:t> </a:t>
            </a:r>
            <a:r>
              <a:rPr lang="ko-KR" altLang="en-US" b="0" dirty="0" smtClean="0"/>
              <a:t>변형한 경우</a:t>
            </a:r>
            <a:endParaRPr lang="en-US" altLang="ko-KR" b="0" dirty="0" smtClean="0"/>
          </a:p>
          <a:p>
            <a:pPr lvl="2"/>
            <a:r>
              <a:rPr lang="ko-KR" altLang="en-US" b="0" dirty="0" err="1"/>
              <a:t>비연결형</a:t>
            </a:r>
            <a:r>
              <a:rPr lang="ko-KR" altLang="en-US" b="0" dirty="0"/>
              <a:t> </a:t>
            </a:r>
            <a:r>
              <a:rPr lang="ko-KR" altLang="en-US" b="0" dirty="0" smtClean="0"/>
              <a:t>서비스에서는 </a:t>
            </a:r>
            <a:r>
              <a:rPr lang="en-US" altLang="ko-KR" b="0" dirty="0"/>
              <a:t>connect( )</a:t>
            </a:r>
            <a:r>
              <a:rPr lang="ko-KR" altLang="en-US" b="0" dirty="0"/>
              <a:t>와 </a:t>
            </a:r>
            <a:r>
              <a:rPr lang="en-US" altLang="ko-KR" b="0" dirty="0"/>
              <a:t>accept( ) </a:t>
            </a:r>
            <a:r>
              <a:rPr lang="ko-KR" altLang="en-US" b="0" dirty="0"/>
              <a:t>함수로 연결을 설정하는 과정이 생략되며</a:t>
            </a:r>
            <a:r>
              <a:rPr lang="en-US" altLang="ko-KR" b="0" dirty="0"/>
              <a:t>, </a:t>
            </a:r>
            <a:r>
              <a:rPr lang="ko-KR" altLang="en-US" b="0" dirty="0"/>
              <a:t>데이터 송수신을 </a:t>
            </a:r>
            <a:r>
              <a:rPr lang="ko-KR" altLang="en-US" b="0" dirty="0" smtClean="0"/>
              <a:t>위한 </a:t>
            </a:r>
            <a:r>
              <a:rPr lang="en-US" altLang="ko-KR" b="0" dirty="0" smtClean="0"/>
              <a:t>send</a:t>
            </a:r>
            <a:r>
              <a:rPr lang="en-US" altLang="ko-KR" b="0" dirty="0"/>
              <a:t>( ), </a:t>
            </a:r>
            <a:r>
              <a:rPr lang="en-US" altLang="ko-KR" b="0" dirty="0"/>
              <a:t>recv( ) </a:t>
            </a:r>
            <a:r>
              <a:rPr lang="ko-KR" altLang="en-US" b="0" dirty="0"/>
              <a:t>함수 대신 </a:t>
            </a:r>
            <a:r>
              <a:rPr lang="en-US" altLang="ko-KR" b="0" dirty="0"/>
              <a:t>sendto( ), recvfrom( ) </a:t>
            </a:r>
            <a:r>
              <a:rPr lang="ko-KR" altLang="en-US" b="0" dirty="0"/>
              <a:t>함수를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서비스에서는 </a:t>
            </a:r>
            <a:r>
              <a:rPr lang="ko-KR" altLang="en-US" b="0" dirty="0"/>
              <a:t>전송 데이터마다 수신자의 소켓 주소를 함께 전송해야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b="0" dirty="0" smtClean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12-4]</a:t>
            </a:r>
            <a:r>
              <a:rPr lang="ko-KR" altLang="en-US" b="0" dirty="0"/>
              <a:t>의 </a:t>
            </a:r>
            <a:r>
              <a:rPr lang="ko-KR" altLang="en-US" b="0" dirty="0" smtClean="0"/>
              <a:t>데이터 송수신 </a:t>
            </a:r>
            <a:r>
              <a:rPr lang="ko-KR" altLang="en-US" b="0" dirty="0"/>
              <a:t>단계에서 클라이언트의 </a:t>
            </a:r>
            <a:r>
              <a:rPr lang="en-US" altLang="ko-KR" b="0" dirty="0"/>
              <a:t>sendto( ) </a:t>
            </a:r>
            <a:r>
              <a:rPr lang="ko-KR" altLang="en-US" b="0" dirty="0"/>
              <a:t>함수가 먼저 실행되어야 </a:t>
            </a:r>
            <a:r>
              <a:rPr lang="ko-KR" altLang="en-US" dirty="0"/>
              <a:t>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819400"/>
            <a:ext cx="5029200" cy="30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74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클라이언트 프로그램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6910388" cy="51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4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소켓의 주소 체계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1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>
          <a:xfrm>
            <a:off x="1031789" y="1295400"/>
            <a:ext cx="6282861" cy="201402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1"/>
          <a:stretch/>
        </p:blipFill>
        <p:spPr>
          <a:xfrm>
            <a:off x="1028700" y="3256005"/>
            <a:ext cx="6286500" cy="322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서버 프로그램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399"/>
            <a:ext cx="7218840" cy="3919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" b="68432"/>
          <a:stretch/>
        </p:blipFill>
        <p:spPr>
          <a:xfrm>
            <a:off x="990600" y="5440963"/>
            <a:ext cx="7218840" cy="11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99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비연결형</a:t>
            </a:r>
            <a:r>
              <a:rPr lang="ko-KR" altLang="en-US" dirty="0"/>
              <a:t> 서비스 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3"/>
          <a:stretch/>
        </p:blipFill>
        <p:spPr>
          <a:xfrm>
            <a:off x="1066800" y="1066800"/>
            <a:ext cx="6477000" cy="241063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82" y="3505200"/>
            <a:ext cx="6440808" cy="32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 </a:t>
            </a:r>
            <a:r>
              <a:rPr lang="ko-KR" altLang="en-US" dirty="0" smtClean="0"/>
              <a:t>주소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소켓은 프로토콜 종류에 따라 다양한 방식으로 주소를 </a:t>
            </a:r>
            <a:r>
              <a:rPr lang="ko-KR" altLang="en-US" b="0" dirty="0" smtClean="0"/>
              <a:t>부여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일반 </a:t>
            </a:r>
            <a:r>
              <a:rPr lang="ko-KR" altLang="en-US" b="0" dirty="0"/>
              <a:t>프로그래밍 </a:t>
            </a:r>
            <a:r>
              <a:rPr lang="ko-KR" altLang="en-US" b="0" dirty="0" smtClean="0"/>
              <a:t>환경에는 </a:t>
            </a:r>
            <a:r>
              <a:rPr lang="en-US" altLang="ko-KR" b="0" dirty="0"/>
              <a:t>AF_UNIX</a:t>
            </a:r>
            <a:r>
              <a:rPr lang="ko-KR" altLang="en-US" b="0" dirty="0"/>
              <a:t>와 </a:t>
            </a:r>
            <a:r>
              <a:rPr lang="en-US" altLang="ko-KR" b="0" dirty="0"/>
              <a:t>AF_INET</a:t>
            </a:r>
            <a:r>
              <a:rPr lang="ko-KR" altLang="en-US" b="0" dirty="0"/>
              <a:t>의 소켓 </a:t>
            </a:r>
            <a:r>
              <a:rPr lang="ko-KR" altLang="en-US" b="0" dirty="0" smtClean="0"/>
              <a:t>주소</a:t>
            </a:r>
            <a:r>
              <a:rPr lang="en-US" altLang="ko-KR" b="0" dirty="0" smtClean="0"/>
              <a:t> </a:t>
            </a:r>
            <a:r>
              <a:rPr lang="ko-KR" altLang="en-US" b="0" dirty="0"/>
              <a:t>체계를 많이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endParaRPr lang="en-US" altLang="ko-KR" b="0" dirty="0" smtClean="0"/>
          </a:p>
          <a:p>
            <a:r>
              <a:rPr lang="ko-KR" altLang="en-US" dirty="0"/>
              <a:t>유닉스 주소 체계</a:t>
            </a:r>
          </a:p>
          <a:p>
            <a:pPr lvl="1"/>
            <a:r>
              <a:rPr lang="en-US" altLang="ko-KR" b="0" dirty="0"/>
              <a:t>AF_UNIX</a:t>
            </a:r>
            <a:r>
              <a:rPr lang="ko-KR" altLang="en-US" b="0" dirty="0"/>
              <a:t>로 표시되는 유닉스 주소 체계는 하나의 호스트 내부에서 실행되는 프로세스 </a:t>
            </a:r>
            <a:r>
              <a:rPr lang="ko-KR" altLang="en-US" b="0" dirty="0" smtClean="0"/>
              <a:t>사이의 </a:t>
            </a:r>
            <a:r>
              <a:rPr lang="ko-KR" altLang="en-US" b="0" dirty="0"/>
              <a:t>통신을 </a:t>
            </a:r>
            <a:r>
              <a:rPr lang="ko-KR" altLang="en-US" b="0" dirty="0" smtClean="0"/>
              <a:t>지원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사용하는 </a:t>
            </a:r>
            <a:r>
              <a:rPr lang="ko-KR" altLang="en-US" b="0" dirty="0"/>
              <a:t>주소 체계는 파일 시스템의 경로명을 </a:t>
            </a:r>
            <a:r>
              <a:rPr lang="ko-KR" altLang="en-US" b="0" dirty="0" smtClean="0"/>
              <a:t>기반으로 함</a:t>
            </a:r>
            <a:endParaRPr lang="en-US" altLang="ko-KR" b="0" dirty="0" smtClean="0"/>
          </a:p>
          <a:p>
            <a:pPr lvl="2"/>
            <a:r>
              <a:rPr lang="ko-KR" altLang="en-US" dirty="0"/>
              <a:t>다음은 유닉스 주소 체계를 지원하는 </a:t>
            </a:r>
            <a:r>
              <a:rPr lang="en-US" altLang="ko-KR" dirty="0" err="1"/>
              <a:t>sockaddr_un</a:t>
            </a:r>
            <a:r>
              <a:rPr lang="en-US" altLang="ko-KR" dirty="0"/>
              <a:t> </a:t>
            </a:r>
            <a:r>
              <a:rPr lang="ko-KR" altLang="en-US" dirty="0"/>
              <a:t>구조체의 예로</a:t>
            </a:r>
            <a:r>
              <a:rPr lang="en-US" altLang="ko-KR" dirty="0"/>
              <a:t>, 2</a:t>
            </a:r>
            <a:r>
              <a:rPr lang="ko-KR" altLang="en-US" dirty="0"/>
              <a:t>개의 필드를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724400"/>
            <a:ext cx="8158163" cy="15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9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 주소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577415" cy="5518344"/>
          </a:xfrm>
        </p:spPr>
        <p:txBody>
          <a:bodyPr/>
          <a:lstStyle/>
          <a:p>
            <a:r>
              <a:rPr lang="ko-KR" altLang="en-US" dirty="0"/>
              <a:t>인터넷 주소 </a:t>
            </a:r>
            <a:r>
              <a:rPr lang="ko-KR" altLang="en-US" dirty="0" smtClean="0"/>
              <a:t>체계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서로 </a:t>
            </a:r>
            <a:r>
              <a:rPr lang="ko-KR" altLang="en-US" b="0" dirty="0"/>
              <a:t>다른 호스트에서 실행되는 프로세스 사이의 통신을 </a:t>
            </a:r>
            <a:r>
              <a:rPr lang="ko-KR" altLang="en-US" b="0" dirty="0" smtClean="0"/>
              <a:t>지원하며 </a:t>
            </a:r>
            <a:r>
              <a:rPr lang="en-US" altLang="ko-KR" b="0" dirty="0" smtClean="0"/>
              <a:t>AF_INET</a:t>
            </a:r>
            <a:r>
              <a:rPr lang="ko-KR" altLang="en-US" b="0" dirty="0"/>
              <a:t>로 </a:t>
            </a:r>
            <a:r>
              <a:rPr lang="ko-KR" altLang="en-US" b="0" dirty="0" smtClean="0"/>
              <a:t>표시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일반적으로 </a:t>
            </a:r>
            <a:r>
              <a:rPr lang="ko-KR" altLang="en-US" b="0" dirty="0"/>
              <a:t>인터넷을 이용하여 통신하는 모든 프로세스는 이 주소 </a:t>
            </a:r>
            <a:r>
              <a:rPr lang="ko-KR" altLang="en-US" b="0" dirty="0" smtClean="0"/>
              <a:t>체계를 사용</a:t>
            </a:r>
            <a:endParaRPr lang="en-US" altLang="ko-KR" b="0" dirty="0" smtClean="0"/>
          </a:p>
          <a:p>
            <a:pPr lvl="1"/>
            <a:r>
              <a:rPr lang="en-US" altLang="ko-KR" dirty="0"/>
              <a:t>AF_INET </a:t>
            </a:r>
            <a:r>
              <a:rPr lang="ko-KR" altLang="en-US" dirty="0"/>
              <a:t>방식은 소켓이 생성되는 호스트의 </a:t>
            </a:r>
            <a:r>
              <a:rPr lang="en-US" altLang="ko-KR" dirty="0"/>
              <a:t>IP </a:t>
            </a:r>
            <a:r>
              <a:rPr lang="ko-KR" altLang="en-US" dirty="0"/>
              <a:t>주소와 포트 번호를 조합하여 소켓 주소를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2"/>
            <a:r>
              <a:rPr lang="ko-KR" altLang="en-US" b="0" dirty="0"/>
              <a:t>다음은 인터넷 주소 체계를 지원하는 </a:t>
            </a:r>
            <a:r>
              <a:rPr lang="en-US" altLang="ko-KR" b="0" dirty="0"/>
              <a:t>sockaddr_in </a:t>
            </a:r>
            <a:r>
              <a:rPr lang="ko-KR" altLang="en-US" b="0" dirty="0"/>
              <a:t>구조체의 예로</a:t>
            </a:r>
            <a:r>
              <a:rPr lang="en-US" altLang="ko-KR" b="0" dirty="0"/>
              <a:t>, </a:t>
            </a:r>
            <a:r>
              <a:rPr lang="ko-KR" altLang="en-US" b="0" dirty="0"/>
              <a:t>모두 </a:t>
            </a:r>
            <a:r>
              <a:rPr lang="en-US" altLang="ko-KR" b="0" dirty="0"/>
              <a:t>4</a:t>
            </a:r>
            <a:r>
              <a:rPr lang="ko-KR" altLang="en-US" b="0" dirty="0"/>
              <a:t>개의 </a:t>
            </a:r>
            <a:r>
              <a:rPr lang="ko-KR" altLang="en-US" b="0" dirty="0" smtClean="0"/>
              <a:t>필드를 사용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486464"/>
            <a:ext cx="7891463" cy="32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3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 주소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425015" cy="5518344"/>
          </a:xfrm>
        </p:spPr>
        <p:txBody>
          <a:bodyPr/>
          <a:lstStyle/>
          <a:p>
            <a:r>
              <a:rPr lang="ko-KR" altLang="en-US" dirty="0"/>
              <a:t>통합 주소 체계</a:t>
            </a:r>
          </a:p>
          <a:p>
            <a:pPr lvl="1"/>
            <a:r>
              <a:rPr lang="ko-KR" altLang="en-US" b="0" dirty="0"/>
              <a:t>소켓 주소는 통일된 형식의 소켓 시스템 콜을 통해 사용되는데</a:t>
            </a:r>
            <a:r>
              <a:rPr lang="en-US" altLang="ko-KR" b="0" dirty="0"/>
              <a:t>, </a:t>
            </a:r>
            <a:r>
              <a:rPr lang="ko-KR" altLang="en-US" b="0" dirty="0"/>
              <a:t>표현 형식이 다른 여러 </a:t>
            </a:r>
            <a:r>
              <a:rPr lang="ko-KR" altLang="en-US" b="0" dirty="0" smtClean="0"/>
              <a:t>구조체를 </a:t>
            </a:r>
            <a:r>
              <a:rPr lang="ko-KR" altLang="en-US" b="0" dirty="0"/>
              <a:t>함수 매개변수 하나로 수용하는 것은 문법적으로 </a:t>
            </a:r>
            <a:r>
              <a:rPr lang="ko-KR" altLang="en-US" b="0" dirty="0" smtClean="0"/>
              <a:t>불가능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따라서 </a:t>
            </a:r>
            <a:r>
              <a:rPr lang="ko-KR" altLang="en-US" b="0" dirty="0"/>
              <a:t>여러 소켓 </a:t>
            </a:r>
            <a:r>
              <a:rPr lang="ko-KR" altLang="en-US" b="0" dirty="0" smtClean="0"/>
              <a:t>구조체를 </a:t>
            </a:r>
            <a:r>
              <a:rPr lang="ko-KR" altLang="en-US" b="0" dirty="0"/>
              <a:t>통합해 일반 구조체 하나로 정의할 필요가 </a:t>
            </a:r>
            <a:r>
              <a:rPr lang="ko-KR" altLang="en-US" b="0" dirty="0" smtClean="0"/>
              <a:t>있음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다음과 </a:t>
            </a:r>
            <a:r>
              <a:rPr lang="ko-KR" altLang="en-US" b="0" dirty="0"/>
              <a:t>같이 </a:t>
            </a:r>
            <a:r>
              <a:rPr lang="en-US" altLang="ko-KR" b="0" dirty="0"/>
              <a:t>sockaddr</a:t>
            </a:r>
            <a:r>
              <a:rPr lang="ko-KR" altLang="en-US" b="0" dirty="0"/>
              <a:t>이라는 공통 </a:t>
            </a:r>
            <a:r>
              <a:rPr lang="ko-KR" altLang="en-US" b="0" dirty="0" smtClean="0"/>
              <a:t>주소 체계를 </a:t>
            </a:r>
            <a:r>
              <a:rPr lang="ko-KR" altLang="en-US" b="0" dirty="0"/>
              <a:t>지원하는 구조체를 사용해 소켓 주소 표현 방법을 </a:t>
            </a:r>
            <a:r>
              <a:rPr lang="ko-KR" altLang="en-US" b="0" dirty="0" smtClean="0"/>
              <a:t>정의</a:t>
            </a:r>
            <a:endParaRPr lang="en-US" altLang="ko-KR" b="0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b="0" dirty="0"/>
              <a:t>공통 주소 </a:t>
            </a:r>
            <a:r>
              <a:rPr lang="ko-KR" altLang="en-US" b="0" dirty="0" smtClean="0"/>
              <a:t>체계인 </a:t>
            </a:r>
            <a:r>
              <a:rPr lang="en-US" altLang="ko-KR" b="0" dirty="0" err="1" smtClean="0"/>
              <a:t>sockaddr</a:t>
            </a:r>
            <a:r>
              <a:rPr lang="en-US" altLang="ko-KR" b="0" dirty="0" smtClean="0"/>
              <a:t> </a:t>
            </a:r>
            <a:r>
              <a:rPr lang="ko-KR" altLang="en-US" b="0" dirty="0"/>
              <a:t>구조체로 형 변환하여 문법의 통일성을 </a:t>
            </a:r>
            <a:r>
              <a:rPr lang="ko-KR" altLang="en-US" b="0" dirty="0" smtClean="0"/>
              <a:t>유지해야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3366017"/>
            <a:ext cx="7010400" cy="1328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5257800"/>
            <a:ext cx="6143625" cy="14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1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 서비스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425015" cy="5518344"/>
          </a:xfrm>
        </p:spPr>
        <p:txBody>
          <a:bodyPr/>
          <a:lstStyle/>
          <a:p>
            <a:pPr lvl="1"/>
            <a:r>
              <a:rPr lang="ko-KR" altLang="en-US" b="0" dirty="0"/>
              <a:t>통신 프로토콜의 종류에 따른 주소 체계가 여러 개인 것처럼</a:t>
            </a:r>
            <a:r>
              <a:rPr lang="en-US" altLang="ko-KR" b="0" dirty="0"/>
              <a:t>, </a:t>
            </a:r>
            <a:r>
              <a:rPr lang="ko-KR" altLang="en-US" b="0" dirty="0"/>
              <a:t>제공하는 서비스에 따른 </a:t>
            </a:r>
            <a:r>
              <a:rPr lang="ko-KR" altLang="en-US" b="0" dirty="0" smtClean="0"/>
              <a:t>소켓 유형도 다양</a:t>
            </a:r>
            <a:endParaRPr lang="en-US" altLang="ko-KR" b="0" dirty="0" smtClean="0"/>
          </a:p>
          <a:p>
            <a:pPr lvl="1"/>
            <a:r>
              <a:rPr lang="en-US" altLang="ko-KR" dirty="0"/>
              <a:t>SOCK_STREAM, SOCK_DGRAM, SOCK_RAW</a:t>
            </a:r>
            <a:r>
              <a:rPr lang="ko-KR" altLang="en-US" dirty="0"/>
              <a:t>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lvl="2"/>
            <a:r>
              <a:rPr lang="en-US" altLang="ko-KR" b="0" dirty="0" smtClean="0"/>
              <a:t>SOCK_STREAM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3"/>
            <a:r>
              <a:rPr lang="ko-KR" altLang="en-US" b="0" dirty="0" err="1" smtClean="0"/>
              <a:t>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서비스를 의미하므로 인터넷에서 </a:t>
            </a:r>
            <a:r>
              <a:rPr lang="en-US" altLang="ko-KR" b="0" dirty="0"/>
              <a:t>TCP </a:t>
            </a:r>
            <a:r>
              <a:rPr lang="ko-KR" altLang="en-US" b="0" dirty="0"/>
              <a:t>프로토콜에 </a:t>
            </a:r>
            <a:r>
              <a:rPr lang="ko-KR" altLang="en-US" b="0" dirty="0" smtClean="0"/>
              <a:t>대응</a:t>
            </a:r>
            <a:endParaRPr lang="en-US" altLang="ko-KR" b="0" dirty="0"/>
          </a:p>
          <a:p>
            <a:pPr lvl="2"/>
            <a:r>
              <a:rPr lang="en-US" altLang="ko-KR" b="0" dirty="0" smtClean="0"/>
              <a:t>SOCK_DGRAM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b="0" dirty="0" err="1" smtClean="0"/>
              <a:t>비연결형</a:t>
            </a:r>
            <a:r>
              <a:rPr lang="ko-KR" altLang="en-US" b="0" dirty="0" smtClean="0"/>
              <a:t> </a:t>
            </a:r>
            <a:r>
              <a:rPr lang="ko-KR" altLang="en-US" b="0" dirty="0"/>
              <a:t>서비스를 의미하므로 </a:t>
            </a:r>
            <a:r>
              <a:rPr lang="en-US" altLang="ko-KR" b="0" dirty="0"/>
              <a:t>UDP </a:t>
            </a:r>
            <a:r>
              <a:rPr lang="ko-KR" altLang="en-US" b="0" dirty="0"/>
              <a:t>프로토콜에 </a:t>
            </a:r>
            <a:r>
              <a:rPr lang="ko-KR" altLang="en-US" b="0" dirty="0" smtClean="0"/>
              <a:t>대응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SOCK_RAW</a:t>
            </a:r>
            <a:endParaRPr lang="en-US" altLang="ko-KR" dirty="0"/>
          </a:p>
          <a:p>
            <a:pPr lvl="3"/>
            <a:r>
              <a:rPr lang="ko-KR" altLang="en-US" b="0" dirty="0" smtClean="0"/>
              <a:t>일반 </a:t>
            </a:r>
            <a:r>
              <a:rPr lang="ko-KR" altLang="en-US" b="0" dirty="0"/>
              <a:t>네트워크 응용 프로그램 개발에서는 자주 사용되지 않으며</a:t>
            </a:r>
            <a:r>
              <a:rPr lang="en-US" altLang="ko-KR" b="0" dirty="0"/>
              <a:t>, IP </a:t>
            </a:r>
            <a:r>
              <a:rPr lang="ko-KR" altLang="en-US" b="0" dirty="0"/>
              <a:t>프로토콜을 </a:t>
            </a:r>
            <a:r>
              <a:rPr lang="ko-KR" altLang="en-US" b="0" dirty="0" smtClean="0"/>
              <a:t>직접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87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소켓의 기본 </a:t>
            </a:r>
            <a:r>
              <a:rPr lang="ko-KR" altLang="en-US" dirty="0" smtClean="0"/>
              <a:t>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소켓 시스템 콜을 이용해 네트워크 프로그래밍을 할 때는 </a:t>
            </a:r>
            <a:r>
              <a:rPr lang="ko-KR" altLang="en-US" dirty="0" smtClean="0"/>
              <a:t>사용하는 기본 함수</a:t>
            </a:r>
            <a:endParaRPr lang="en-US" altLang="ko-KR" dirty="0" smtClean="0"/>
          </a:p>
          <a:p>
            <a:pPr lvl="1"/>
            <a:r>
              <a:rPr lang="en-US" altLang="ko-KR" b="0" dirty="0"/>
              <a:t>socket(int domain, int type, int</a:t>
            </a:r>
            <a:r>
              <a:rPr lang="en-US" altLang="ko-KR" b="0" dirty="0"/>
              <a:t> protocol</a:t>
            </a:r>
            <a:r>
              <a:rPr lang="en-US" altLang="ko-KR" b="0" dirty="0" smtClean="0"/>
              <a:t>)</a:t>
            </a:r>
          </a:p>
          <a:p>
            <a:pPr lvl="1"/>
            <a:r>
              <a:rPr lang="en-US" altLang="ko-KR" dirty="0"/>
              <a:t>bind(</a:t>
            </a:r>
            <a:r>
              <a:rPr lang="en-US" altLang="ko-KR" dirty="0" err="1"/>
              <a:t>int</a:t>
            </a:r>
            <a:r>
              <a:rPr lang="en-US" altLang="ko-KR" dirty="0"/>
              <a:t> s,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sockaddr</a:t>
            </a:r>
            <a:r>
              <a:rPr lang="en-US" altLang="ko-KR" dirty="0"/>
              <a:t> *name, </a:t>
            </a:r>
            <a:r>
              <a:rPr lang="en-US" altLang="ko-KR" dirty="0" err="1"/>
              <a:t>socklen_t</a:t>
            </a:r>
            <a:r>
              <a:rPr lang="en-US" altLang="ko-KR" dirty="0"/>
              <a:t> *</a:t>
            </a:r>
            <a:r>
              <a:rPr lang="en-US" altLang="ko-KR" dirty="0" err="1"/>
              <a:t>namelen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b="0" dirty="0"/>
              <a:t>listen(int s, int</a:t>
            </a:r>
            <a:r>
              <a:rPr lang="en-US" altLang="ko-KR" b="0" dirty="0"/>
              <a:t> backlog</a:t>
            </a:r>
            <a:r>
              <a:rPr lang="en-US" altLang="ko-KR" b="0" dirty="0" smtClean="0"/>
              <a:t>)</a:t>
            </a:r>
          </a:p>
          <a:p>
            <a:pPr lvl="1"/>
            <a:r>
              <a:rPr lang="en-US" altLang="ko-KR" dirty="0"/>
              <a:t>accept(</a:t>
            </a:r>
            <a:r>
              <a:rPr lang="en-US" altLang="ko-KR" dirty="0" err="1"/>
              <a:t>int</a:t>
            </a:r>
            <a:r>
              <a:rPr lang="en-US" altLang="ko-KR" dirty="0"/>
              <a:t> s,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sockaddr</a:t>
            </a:r>
            <a:r>
              <a:rPr lang="en-US" altLang="ko-KR" dirty="0"/>
              <a:t> *</a:t>
            </a:r>
            <a:r>
              <a:rPr lang="en-US" altLang="ko-KR" dirty="0" err="1"/>
              <a:t>addr</a:t>
            </a:r>
            <a:r>
              <a:rPr lang="en-US" altLang="ko-KR" dirty="0"/>
              <a:t>, </a:t>
            </a:r>
            <a:r>
              <a:rPr lang="en-US" altLang="ko-KR" dirty="0" err="1"/>
              <a:t>socklen_t</a:t>
            </a:r>
            <a:r>
              <a:rPr lang="en-US" altLang="ko-KR" dirty="0"/>
              <a:t> *</a:t>
            </a:r>
            <a:r>
              <a:rPr lang="en-US" altLang="ko-KR" dirty="0" err="1"/>
              <a:t>addrlen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connect(</a:t>
            </a:r>
            <a:r>
              <a:rPr lang="en-US" altLang="ko-KR" dirty="0" err="1"/>
              <a:t>int</a:t>
            </a:r>
            <a:r>
              <a:rPr lang="en-US" altLang="ko-KR" dirty="0"/>
              <a:t> s,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en-US" altLang="ko-KR" dirty="0" err="1"/>
              <a:t>struct</a:t>
            </a:r>
            <a:r>
              <a:rPr lang="en-US" altLang="ko-KR" dirty="0"/>
              <a:t> </a:t>
            </a:r>
            <a:r>
              <a:rPr lang="en-US" altLang="ko-KR" dirty="0" err="1"/>
              <a:t>sockaddr</a:t>
            </a:r>
            <a:r>
              <a:rPr lang="en-US" altLang="ko-KR" dirty="0"/>
              <a:t> *name, </a:t>
            </a:r>
            <a:r>
              <a:rPr lang="en-US" altLang="ko-KR" dirty="0" err="1"/>
              <a:t>socklen_t</a:t>
            </a:r>
            <a:r>
              <a:rPr lang="en-US" altLang="ko-KR" dirty="0"/>
              <a:t> </a:t>
            </a:r>
            <a:r>
              <a:rPr lang="en-US" altLang="ko-KR" dirty="0" err="1"/>
              <a:t>namelen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/>
              <a:t>send(</a:t>
            </a:r>
            <a:r>
              <a:rPr lang="en-US" altLang="ko-KR" dirty="0" err="1"/>
              <a:t>int</a:t>
            </a:r>
            <a:r>
              <a:rPr lang="en-US" altLang="ko-KR" dirty="0"/>
              <a:t> s, </a:t>
            </a:r>
            <a:r>
              <a:rPr lang="en-US" altLang="ko-KR" dirty="0" err="1"/>
              <a:t>const</a:t>
            </a:r>
            <a:r>
              <a:rPr lang="en-US" altLang="ko-KR" dirty="0"/>
              <a:t> void *</a:t>
            </a:r>
            <a:r>
              <a:rPr lang="en-US" altLang="ko-KR" dirty="0" err="1"/>
              <a:t>msg</a:t>
            </a:r>
            <a:r>
              <a:rPr lang="en-US" altLang="ko-KR" dirty="0"/>
              <a:t>, </a:t>
            </a:r>
            <a:r>
              <a:rPr lang="en-US" altLang="ko-KR" dirty="0" err="1"/>
              <a:t>size_t</a:t>
            </a:r>
            <a:r>
              <a:rPr lang="en-US" altLang="ko-KR" dirty="0"/>
              <a:t> </a:t>
            </a:r>
            <a:r>
              <a:rPr lang="en-US" altLang="ko-KR" dirty="0" err="1"/>
              <a:t>len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flags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err="1"/>
              <a:t>recv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s, void *</a:t>
            </a:r>
            <a:r>
              <a:rPr lang="en-US" altLang="ko-KR" dirty="0" err="1"/>
              <a:t>buf</a:t>
            </a:r>
            <a:r>
              <a:rPr lang="en-US" altLang="ko-KR" dirty="0"/>
              <a:t>, </a:t>
            </a:r>
            <a:r>
              <a:rPr lang="en-US" altLang="ko-KR" dirty="0" err="1"/>
              <a:t>size_t</a:t>
            </a:r>
            <a:r>
              <a:rPr lang="en-US" altLang="ko-KR" dirty="0"/>
              <a:t> </a:t>
            </a:r>
            <a:r>
              <a:rPr lang="en-US" altLang="ko-KR" dirty="0" err="1"/>
              <a:t>len</a:t>
            </a:r>
            <a:r>
              <a:rPr lang="en-US" altLang="ko-KR" dirty="0"/>
              <a:t>, </a:t>
            </a:r>
            <a:r>
              <a:rPr lang="en-US" altLang="ko-KR" dirty="0" err="1"/>
              <a:t>int</a:t>
            </a:r>
            <a:r>
              <a:rPr lang="en-US" altLang="ko-KR" dirty="0"/>
              <a:t> flags)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459216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6333</TotalTime>
  <Words>1419</Words>
  <Application>Microsoft Office PowerPoint</Application>
  <PresentationFormat>사용자 지정</PresentationFormat>
  <Paragraphs>171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1_Office 테마</vt:lpstr>
      <vt:lpstr>PowerPoint 프레젠테이션</vt:lpstr>
      <vt:lpstr>PowerPoint 프레젠테이션</vt:lpstr>
      <vt:lpstr>PowerPoint 프레젠테이션</vt:lpstr>
      <vt:lpstr>01 소켓의 주소 체계</vt:lpstr>
      <vt:lpstr>소켓 주소 (1)</vt:lpstr>
      <vt:lpstr>소켓 주소 (2)</vt:lpstr>
      <vt:lpstr>소켓 주소 (3)</vt:lpstr>
      <vt:lpstr>소켓 서비스</vt:lpstr>
      <vt:lpstr>소켓의 기본 함수</vt:lpstr>
      <vt:lpstr>02 소켓 시스템 콜</vt:lpstr>
      <vt:lpstr>socket( ) 함수 (1)</vt:lpstr>
      <vt:lpstr>socket( ) 함수 (2)</vt:lpstr>
      <vt:lpstr>bind( ) 함수</vt:lpstr>
      <vt:lpstr>유닉스 도메인의 예 (1)</vt:lpstr>
      <vt:lpstr>유닉스 도메인의 예 (2)</vt:lpstr>
      <vt:lpstr>유닉스 도메인의 예 (3)</vt:lpstr>
      <vt:lpstr>listen( ) 함수 (1)</vt:lpstr>
      <vt:lpstr>listen( ) 함수 (2)</vt:lpstr>
      <vt:lpstr>accept( ) 함수 (1)</vt:lpstr>
      <vt:lpstr>accept( ) 함수 (2)</vt:lpstr>
      <vt:lpstr>accept( ) 함수 (3)</vt:lpstr>
      <vt:lpstr>connect( ) 함수 (1)</vt:lpstr>
      <vt:lpstr>connect( ) 함수 (2)</vt:lpstr>
      <vt:lpstr>connect( ) 함수 (3)</vt:lpstr>
      <vt:lpstr>send( ) 함수 (1)</vt:lpstr>
      <vt:lpstr>send( ) 함수 (2)</vt:lpstr>
      <vt:lpstr>send( ) 함수 (3)</vt:lpstr>
      <vt:lpstr>recv( ) 함수 (1)</vt:lpstr>
      <vt:lpstr>recv( ) 함수 (2)</vt:lpstr>
      <vt:lpstr>03 클라이언트·서버 프로그래밍</vt:lpstr>
      <vt:lpstr>연결형 서비스 (1)</vt:lpstr>
      <vt:lpstr>연결형 서비스 (2)</vt:lpstr>
      <vt:lpstr>연결형 서비스 (3)</vt:lpstr>
      <vt:lpstr>연결형 서비스 (4)</vt:lpstr>
      <vt:lpstr>연결형 서비스 (5)</vt:lpstr>
      <vt:lpstr>연결형 서비스 (6)</vt:lpstr>
      <vt:lpstr>연결형 서비스 (7)</vt:lpstr>
      <vt:lpstr>비연결형 서비스 (1)</vt:lpstr>
      <vt:lpstr>비연결형 서비스 (2)</vt:lpstr>
      <vt:lpstr>비연결형 서비스 (3)</vt:lpstr>
      <vt:lpstr>비연결형 서비스 (4)</vt:lpstr>
      <vt:lpstr>비연결형 서비스 (5)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한빛아카데미(주)</dc:creator>
  <cp:lastModifiedBy>박서연</cp:lastModifiedBy>
  <cp:revision>889</cp:revision>
  <cp:lastPrinted>1601-01-01T00:00:00Z</cp:lastPrinted>
  <dcterms:created xsi:type="dcterms:W3CDTF">1601-01-01T00:00:00Z</dcterms:created>
  <dcterms:modified xsi:type="dcterms:W3CDTF">2022-07-25T17:37:11Z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